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76"/>
  </p:notesMasterIdLst>
  <p:handoutMasterIdLst>
    <p:handoutMasterId r:id="rId77"/>
  </p:handoutMasterIdLst>
  <p:sldIdLst>
    <p:sldId id="1104" r:id="rId5"/>
    <p:sldId id="259" r:id="rId6"/>
    <p:sldId id="1106" r:id="rId7"/>
    <p:sldId id="1107" r:id="rId8"/>
    <p:sldId id="1121" r:id="rId9"/>
    <p:sldId id="1112" r:id="rId10"/>
    <p:sldId id="1111" r:id="rId11"/>
    <p:sldId id="1186" r:id="rId12"/>
    <p:sldId id="1187" r:id="rId13"/>
    <p:sldId id="1188" r:id="rId14"/>
    <p:sldId id="1189" r:id="rId15"/>
    <p:sldId id="1190" r:id="rId16"/>
    <p:sldId id="1191" r:id="rId17"/>
    <p:sldId id="1197" r:id="rId18"/>
    <p:sldId id="1198" r:id="rId19"/>
    <p:sldId id="1192" r:id="rId20"/>
    <p:sldId id="257" r:id="rId21"/>
    <p:sldId id="1109" r:id="rId22"/>
    <p:sldId id="1196" r:id="rId23"/>
    <p:sldId id="1199" r:id="rId24"/>
    <p:sldId id="1201" r:id="rId25"/>
    <p:sldId id="1202" r:id="rId26"/>
    <p:sldId id="1203" r:id="rId27"/>
    <p:sldId id="1204" r:id="rId28"/>
    <p:sldId id="1206" r:id="rId29"/>
    <p:sldId id="1207" r:id="rId30"/>
    <p:sldId id="1208" r:id="rId31"/>
    <p:sldId id="1205" r:id="rId32"/>
    <p:sldId id="1209" r:id="rId33"/>
    <p:sldId id="1210" r:id="rId34"/>
    <p:sldId id="1211" r:id="rId35"/>
    <p:sldId id="1212" r:id="rId36"/>
    <p:sldId id="1213" r:id="rId37"/>
    <p:sldId id="1214" r:id="rId38"/>
    <p:sldId id="1216" r:id="rId39"/>
    <p:sldId id="1215" r:id="rId40"/>
    <p:sldId id="1217" r:id="rId41"/>
    <p:sldId id="1219" r:id="rId42"/>
    <p:sldId id="1224" r:id="rId43"/>
    <p:sldId id="1223" r:id="rId44"/>
    <p:sldId id="1225" r:id="rId45"/>
    <p:sldId id="1228" r:id="rId46"/>
    <p:sldId id="1229" r:id="rId47"/>
    <p:sldId id="1230" r:id="rId48"/>
    <p:sldId id="1231" r:id="rId49"/>
    <p:sldId id="1232" r:id="rId50"/>
    <p:sldId id="1245" r:id="rId51"/>
    <p:sldId id="1233" r:id="rId52"/>
    <p:sldId id="1234" r:id="rId53"/>
    <p:sldId id="1235" r:id="rId54"/>
    <p:sldId id="1236" r:id="rId55"/>
    <p:sldId id="1240" r:id="rId56"/>
    <p:sldId id="316" r:id="rId57"/>
    <p:sldId id="317" r:id="rId58"/>
    <p:sldId id="318" r:id="rId59"/>
    <p:sldId id="1241" r:id="rId60"/>
    <p:sldId id="1242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1237" r:id="rId70"/>
    <p:sldId id="1238" r:id="rId71"/>
    <p:sldId id="1239" r:id="rId72"/>
    <p:sldId id="1244" r:id="rId73"/>
    <p:sldId id="1243" r:id="rId74"/>
    <p:sldId id="1135" r:id="rId75"/>
  </p:sldIdLst>
  <p:sldSz cx="12188825" cy="6858000"/>
  <p:notesSz cx="6858000" cy="9144000"/>
  <p:custDataLst>
    <p:tags r:id="rId7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FF0"/>
    <a:srgbClr val="F2F2F2"/>
    <a:srgbClr val="2D1341"/>
    <a:srgbClr val="DDDDDD"/>
    <a:srgbClr val="7833AC"/>
    <a:srgbClr val="B3B3B3"/>
    <a:srgbClr val="BFBFBF"/>
    <a:srgbClr val="B2B2B2"/>
    <a:srgbClr val="D0D0D0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30B32-6385-1A42-8D0E-149183B5FCC4}" v="957" dt="2020-02-10T19:32:15.865"/>
    <p1510:client id="{54C37097-C5AF-24DF-0C41-24F632046214}" v="147" dt="2020-02-10T11:01:39.468"/>
    <p1510:client id="{6E89405D-B484-C7A6-03BF-A3324E010986}" v="12" dt="2020-02-10T10:58:40.696"/>
  </p1510:revLst>
</p1510:revInfo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2" autoAdjust="0"/>
    <p:restoredTop sz="92130" autoAdjust="0"/>
  </p:normalViewPr>
  <p:slideViewPr>
    <p:cSldViewPr snapToGrid="0" snapToObjects="1">
      <p:cViewPr varScale="1">
        <p:scale>
          <a:sx n="67" d="100"/>
          <a:sy n="67" d="100"/>
        </p:scale>
        <p:origin x="54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64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8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gs" Target="tags/tag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2/11/2020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‹Nº›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cc5a3393b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4cc5a3393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446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20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5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8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6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3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4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3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4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5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7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22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70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71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16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1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6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08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74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86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34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51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23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84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8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4f072a7898_0_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g4f072a7898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033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4f072a7898_0_1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4f072a7898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350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4f072a7898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g4f072a7898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60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19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99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fa7fa3e3b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4fa7fa3e3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084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4fa7fa3e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4fa7fa3e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g4fa7fa3e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373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4f072a7898_0_1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4" name="Google Shape;1594;g4f072a7898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449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4f072a7898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6" name="Google Shape;1616;g4f072a7898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261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4f072a7898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g4f072a7898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840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4f072a7898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g4f072a7898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550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4f072a7898_0_7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g4f072a7898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953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4f072a7898_0_7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g4f072a7898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01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7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38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75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1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91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9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 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 dirty="0"/>
              <a:t> </a:t>
            </a:r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 ©2020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5562" y="2638065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6130660" y="2664642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7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905" r:id="rId28"/>
    <p:sldLayoutId id="2147483900" r:id="rId29"/>
    <p:sldLayoutId id="2147483901" r:id="rId30"/>
    <p:sldLayoutId id="2147483902" r:id="rId31"/>
    <p:sldLayoutId id="2147483903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y/mob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hyperlink" Target="https://github.com/moby/buildki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omLinter/linter-dock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marketplace.visualstudio.com/items?itemName=henriiik.docker-linter" TargetMode="External"/><Relationship Id="rId4" Type="http://schemas.openxmlformats.org/officeDocument/2006/relationships/hyperlink" Target="https://marketplace.eclipse.org/content/docker-edito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uan131/dockerfile-best-practices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minide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minide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bitnami-docker-node#supported-tags-and-respective-dockerfile-link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4" Type="http://schemas.openxmlformats.org/officeDocument/2006/relationships/hyperlink" Target="https://docs.docker.com/develop/develop-images/multistage-buil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Relationship Id="rId6" Type="http://schemas.openxmlformats.org/officeDocument/2006/relationships/hyperlink" Target="http://kubeapps.io/" TargetMode="External"/><Relationship Id="rId5" Type="http://schemas.openxmlformats.org/officeDocument/2006/relationships/hyperlink" Target="https://github.com/kubeapps/kubeapps/tree/master/cmd/tiller-proxy" TargetMode="External"/><Relationship Id="rId4" Type="http://schemas.openxmlformats.org/officeDocument/2006/relationships/hyperlink" Target="https://docs.docker.com/develop/develop-images/multistage-buil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velop/develop-images/multistage-build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kubeapps.io/" TargetMode="External"/><Relationship Id="rId4" Type="http://schemas.openxmlformats.org/officeDocument/2006/relationships/hyperlink" Target="https://github.com/kubeapps/kubeapps/tree/master/cmd/tiller-prox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hyperlink" Target="https://engineering.bitnami.com/articles/running-non-root-containers-on-openshift.html" TargetMode="External"/><Relationship Id="rId5" Type="http://schemas.openxmlformats.org/officeDocument/2006/relationships/hyperlink" Target="https://engineering.bitnami.com/articles/why-non-root-containers-are-important-for-security.html" TargetMode="External"/><Relationship Id="rId4" Type="http://schemas.openxmlformats.org/officeDocument/2006/relationships/hyperlink" Target="https://docs.docker.com/develop/develop-images/multistage-build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31/dockerfile-best-practices/tree/8-mounted-configura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elk-stac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bitnami-docker-redis/blob/master/4.0/debian-9/rootfs/entrypoint.s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run/#env-environment-variabl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131/bash-libraries#bash-best-practic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morcuq/hugo-sample-site" TargetMode="External"/><Relationship Id="rId2" Type="http://schemas.openxmlformats.org/officeDocument/2006/relationships/hyperlink" Target="https://gohugo.io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nfig/labels-custom-metadata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193280" y="2956717"/>
            <a:ext cx="4385912" cy="700882"/>
          </a:xfrm>
        </p:spPr>
        <p:txBody>
          <a:bodyPr/>
          <a:lstStyle/>
          <a:p>
            <a:r>
              <a:rPr lang="en-US" dirty="0"/>
              <a:t>Session 02: Advanced Docker Lessons</a:t>
            </a:r>
            <a:endParaRPr lang="en-US" dirty="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3212" y="3886358"/>
            <a:ext cx="3657600" cy="7008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9810B-F595-BF45-A7E3-E95AD289A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2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Usage</a:t>
            </a:r>
            <a:r>
              <a:rPr lang="es-ES" dirty="0"/>
              <a:t> data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ENV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Sets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environment</a:t>
            </a:r>
            <a:r>
              <a:rPr lang="es-ES" sz="2000" dirty="0"/>
              <a:t> variable </a:t>
            </a:r>
            <a:r>
              <a:rPr lang="es-ES" sz="2000" dirty="0" err="1"/>
              <a:t>inside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container</a:t>
            </a:r>
            <a:r>
              <a:rPr lang="es-ES" sz="2000" dirty="0"/>
              <a:t> (can be </a:t>
            </a:r>
            <a:r>
              <a:rPr lang="es-ES" sz="2000" dirty="0" err="1"/>
              <a:t>used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subsequent</a:t>
            </a:r>
            <a:r>
              <a:rPr lang="es-ES" sz="2000" dirty="0"/>
              <a:t> RUN </a:t>
            </a:r>
            <a:r>
              <a:rPr lang="es-ES" sz="2000" dirty="0" err="1"/>
              <a:t>commands</a:t>
            </a:r>
            <a:r>
              <a:rPr lang="es-ES" sz="2000" dirty="0"/>
              <a:t>). 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ENV</a:t>
            </a:r>
            <a:r>
              <a:rPr lang="es-ES" sz="2000" b="1" dirty="0"/>
              <a:t> &lt;</a:t>
            </a:r>
            <a:r>
              <a:rPr lang="es-ES" sz="2000" b="1" dirty="0" err="1"/>
              <a:t>key</a:t>
            </a:r>
            <a:r>
              <a:rPr lang="es-ES" sz="2000" b="1" dirty="0"/>
              <a:t>&gt;=&lt;</a:t>
            </a:r>
            <a:r>
              <a:rPr lang="es-ES" sz="2000" b="1" dirty="0" err="1"/>
              <a:t>value</a:t>
            </a:r>
            <a:r>
              <a:rPr lang="es-ES" sz="2000" b="1" dirty="0"/>
              <a:t>&gt;</a:t>
            </a:r>
          </a:p>
          <a:p>
            <a:pPr>
              <a:buNone/>
            </a:pPr>
            <a:r>
              <a:rPr lang="es-ES" sz="2400" b="1" dirty="0"/>
              <a:t>EXPOSE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 err="1"/>
              <a:t>Tells</a:t>
            </a:r>
            <a:r>
              <a:rPr lang="es-ES" sz="2000" dirty="0"/>
              <a:t> </a:t>
            </a:r>
            <a:r>
              <a:rPr lang="es-ES" sz="2000" dirty="0" err="1"/>
              <a:t>Docker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container</a:t>
            </a:r>
            <a:r>
              <a:rPr lang="es-ES" sz="2000" dirty="0"/>
              <a:t> </a:t>
            </a:r>
            <a:r>
              <a:rPr lang="es-ES" sz="2000" dirty="0" err="1"/>
              <a:t>listens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specified</a:t>
            </a:r>
            <a:r>
              <a:rPr lang="es-ES" sz="2000" dirty="0"/>
              <a:t> </a:t>
            </a:r>
            <a:r>
              <a:rPr lang="es-ES" sz="2000" dirty="0" err="1"/>
              <a:t>network</a:t>
            </a:r>
            <a:r>
              <a:rPr lang="es-ES" sz="2000" dirty="0"/>
              <a:t> </a:t>
            </a:r>
            <a:r>
              <a:rPr lang="es-ES" sz="2000" dirty="0" err="1"/>
              <a:t>ports</a:t>
            </a:r>
            <a:r>
              <a:rPr lang="es-ES" sz="2000" dirty="0"/>
              <a:t> at </a:t>
            </a:r>
            <a:r>
              <a:rPr lang="es-ES" sz="2000" dirty="0" err="1"/>
              <a:t>runtime</a:t>
            </a:r>
            <a:r>
              <a:rPr lang="es-ES" sz="2000" dirty="0"/>
              <a:t>.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EXPOSE</a:t>
            </a:r>
            <a:r>
              <a:rPr lang="es-ES" sz="2000" b="1" dirty="0"/>
              <a:t> &lt;</a:t>
            </a:r>
            <a:r>
              <a:rPr lang="es-ES" sz="2000" b="1" dirty="0" err="1"/>
              <a:t>port</a:t>
            </a:r>
            <a:r>
              <a:rPr lang="es-ES" sz="2000" b="1" dirty="0"/>
              <a:t>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91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Usage</a:t>
            </a:r>
            <a:r>
              <a:rPr lang="es-ES" dirty="0"/>
              <a:t> data (ii)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USER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Sets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name</a:t>
            </a:r>
            <a:r>
              <a:rPr lang="es-ES" sz="2000" dirty="0"/>
              <a:t> (</a:t>
            </a:r>
            <a:r>
              <a:rPr lang="es-ES" sz="2000" dirty="0" err="1"/>
              <a:t>or</a:t>
            </a:r>
            <a:r>
              <a:rPr lang="es-ES" sz="2000" dirty="0"/>
              <a:t> UID) and </a:t>
            </a:r>
            <a:r>
              <a:rPr lang="es-ES" sz="2000" dirty="0" err="1"/>
              <a:t>optionally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group</a:t>
            </a:r>
            <a:r>
              <a:rPr lang="es-ES" sz="2000" dirty="0"/>
              <a:t> (</a:t>
            </a:r>
            <a:r>
              <a:rPr lang="es-ES" sz="2000" dirty="0" err="1"/>
              <a:t>or</a:t>
            </a:r>
            <a:r>
              <a:rPr lang="es-ES" sz="2000" dirty="0"/>
              <a:t> GID) to use </a:t>
            </a:r>
            <a:r>
              <a:rPr lang="es-ES" sz="2000" dirty="0" err="1"/>
              <a:t>when</a:t>
            </a:r>
            <a:r>
              <a:rPr lang="es-ES" sz="2000" dirty="0"/>
              <a:t> running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Also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any</a:t>
            </a:r>
            <a:r>
              <a:rPr lang="es-ES" sz="2000" dirty="0"/>
              <a:t> </a:t>
            </a:r>
            <a:r>
              <a:rPr lang="es-ES" sz="2000" dirty="0" err="1"/>
              <a:t>subsequent</a:t>
            </a:r>
            <a:r>
              <a:rPr lang="es-ES" sz="2000" dirty="0"/>
              <a:t> RUN, CMD and ENTRYPOINT </a:t>
            </a:r>
            <a:r>
              <a:rPr lang="es-ES" sz="2000" dirty="0" err="1"/>
              <a:t>instructions</a:t>
            </a:r>
            <a:r>
              <a:rPr lang="es-ES" sz="2000" dirty="0"/>
              <a:t>.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USER </a:t>
            </a:r>
            <a:r>
              <a:rPr lang="es-ES" sz="2000" b="1" dirty="0"/>
              <a:t>&lt;</a:t>
            </a:r>
            <a:r>
              <a:rPr lang="es-ES" sz="2000" b="1" dirty="0" err="1"/>
              <a:t>user</a:t>
            </a:r>
            <a:r>
              <a:rPr lang="es-ES" sz="2000" b="1" dirty="0"/>
              <a:t>&gt;[:&lt;</a:t>
            </a:r>
            <a:r>
              <a:rPr lang="es-ES" sz="2000" b="1" dirty="0" err="1"/>
              <a:t>group</a:t>
            </a:r>
            <a:r>
              <a:rPr lang="es-ES" sz="2000" b="1" dirty="0"/>
              <a:t>&gt;]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USER </a:t>
            </a:r>
            <a:r>
              <a:rPr lang="es-ES" sz="2000" b="1" dirty="0"/>
              <a:t>&lt;UID&gt;[:&lt;GID&gt;]</a:t>
            </a:r>
          </a:p>
          <a:p>
            <a:pPr>
              <a:buNone/>
            </a:pPr>
            <a:r>
              <a:rPr lang="es-ES" sz="2400" b="1" dirty="0"/>
              <a:t>WORKDIR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Sets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working</a:t>
            </a:r>
            <a:r>
              <a:rPr lang="es-ES" sz="2000" dirty="0"/>
              <a:t> </a:t>
            </a:r>
            <a:r>
              <a:rPr lang="es-ES" sz="2000" dirty="0" err="1"/>
              <a:t>directory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any</a:t>
            </a:r>
            <a:r>
              <a:rPr lang="es-ES" sz="2000" dirty="0"/>
              <a:t> RUN, CMD, ENTRYPOINT, COPY and ADD </a:t>
            </a:r>
            <a:r>
              <a:rPr lang="es-ES" sz="2000" dirty="0" err="1"/>
              <a:t>instructions</a:t>
            </a:r>
            <a:r>
              <a:rPr lang="es-ES" sz="2000" dirty="0"/>
              <a:t> </a:t>
            </a:r>
            <a:r>
              <a:rPr lang="es-ES" sz="2000" dirty="0" err="1"/>
              <a:t>that</a:t>
            </a:r>
            <a:r>
              <a:rPr lang="es-ES" sz="2000" dirty="0"/>
              <a:t> </a:t>
            </a:r>
            <a:r>
              <a:rPr lang="es-ES" sz="2000" dirty="0" err="1"/>
              <a:t>follow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in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Dockerfile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If</a:t>
            </a:r>
            <a:r>
              <a:rPr lang="es-ES" sz="2000" dirty="0"/>
              <a:t> a </a:t>
            </a:r>
            <a:r>
              <a:rPr lang="es-ES" sz="2000" dirty="0" err="1"/>
              <a:t>relative</a:t>
            </a:r>
            <a:r>
              <a:rPr lang="es-ES" sz="2000" dirty="0"/>
              <a:t> </a:t>
            </a:r>
            <a:r>
              <a:rPr lang="es-ES" sz="2000" dirty="0" err="1"/>
              <a:t>path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provided</a:t>
            </a:r>
            <a:r>
              <a:rPr lang="es-ES" sz="2000" dirty="0"/>
              <a:t>,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will</a:t>
            </a:r>
            <a:r>
              <a:rPr lang="es-ES" sz="2000" dirty="0"/>
              <a:t> be </a:t>
            </a:r>
            <a:r>
              <a:rPr lang="es-ES" sz="2000" dirty="0" err="1"/>
              <a:t>relative</a:t>
            </a:r>
            <a:r>
              <a:rPr lang="es-ES" sz="2000" dirty="0"/>
              <a:t> to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path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previous</a:t>
            </a:r>
            <a:r>
              <a:rPr lang="es-ES" sz="2000" dirty="0"/>
              <a:t> WORKDIR </a:t>
            </a:r>
            <a:r>
              <a:rPr lang="es-ES" sz="2000" dirty="0" err="1"/>
              <a:t>instruction</a:t>
            </a:r>
            <a:r>
              <a:rPr lang="es-ES" sz="2000" dirty="0"/>
              <a:t>.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WORKDIR</a:t>
            </a:r>
            <a:r>
              <a:rPr lang="es-ES" sz="2000" b="1" dirty="0"/>
              <a:t> /</a:t>
            </a:r>
            <a:r>
              <a:rPr lang="es-ES" sz="2000" b="1" dirty="0" err="1"/>
              <a:t>path</a:t>
            </a:r>
            <a:r>
              <a:rPr lang="es-ES" sz="2000" b="1" dirty="0"/>
              <a:t>/to/</a:t>
            </a:r>
            <a:r>
              <a:rPr lang="es-ES" sz="2000" b="1" dirty="0" err="1"/>
              <a:t>workdir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687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Startup</a:t>
            </a:r>
            <a:r>
              <a:rPr lang="es-ES" dirty="0"/>
              <a:t> </a:t>
            </a:r>
            <a:r>
              <a:rPr lang="es-ES" dirty="0" err="1"/>
              <a:t>commands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ENTRYPOINT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/>
              <a:t>Sets default </a:t>
            </a:r>
            <a:r>
              <a:rPr lang="es-ES" sz="2000" dirty="0" err="1"/>
              <a:t>executable</a:t>
            </a:r>
            <a:r>
              <a:rPr lang="es-ES" sz="2000" dirty="0"/>
              <a:t> </a:t>
            </a:r>
            <a:r>
              <a:rPr lang="es-ES" sz="2000" dirty="0" err="1"/>
              <a:t>that</a:t>
            </a:r>
            <a:r>
              <a:rPr lang="es-ES" sz="2000" dirty="0"/>
              <a:t> </a:t>
            </a:r>
            <a:r>
              <a:rPr lang="es-ES" sz="2000" dirty="0" err="1"/>
              <a:t>will</a:t>
            </a:r>
            <a:r>
              <a:rPr lang="es-ES" sz="2000" dirty="0"/>
              <a:t> run </a:t>
            </a:r>
            <a:r>
              <a:rPr lang="es-ES" sz="2000" dirty="0" err="1"/>
              <a:t>when</a:t>
            </a:r>
            <a:r>
              <a:rPr lang="es-ES" sz="2000" dirty="0"/>
              <a:t> </a:t>
            </a:r>
            <a:r>
              <a:rPr lang="es-ES" sz="2000" dirty="0" err="1"/>
              <a:t>launching</a:t>
            </a:r>
            <a:r>
              <a:rPr lang="es-ES" sz="2000" dirty="0"/>
              <a:t> a </a:t>
            </a:r>
            <a:r>
              <a:rPr lang="es-ES" sz="2000" dirty="0" err="1"/>
              <a:t>container</a:t>
            </a:r>
            <a:r>
              <a:rPr lang="es-ES" sz="2000" dirty="0"/>
              <a:t>. 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ENTRYPOINT</a:t>
            </a:r>
            <a:r>
              <a:rPr lang="es-ES" sz="2000" b="1" dirty="0"/>
              <a:t> &lt;</a:t>
            </a:r>
            <a:r>
              <a:rPr lang="es-ES" sz="2000" b="1" dirty="0" err="1"/>
              <a:t>command</a:t>
            </a:r>
            <a:r>
              <a:rPr lang="es-ES" sz="2000" b="1" dirty="0"/>
              <a:t>&gt;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ENTRYPOINT</a:t>
            </a:r>
            <a:r>
              <a:rPr lang="es-ES" sz="2000" b="1" dirty="0"/>
              <a:t> [”</a:t>
            </a:r>
            <a:r>
              <a:rPr lang="es-ES" sz="2000" b="1" dirty="0" err="1"/>
              <a:t>executable</a:t>
            </a:r>
            <a:r>
              <a:rPr lang="es-ES" sz="2000" b="1" dirty="0"/>
              <a:t>”, “param1”, “param2”]</a:t>
            </a:r>
          </a:p>
          <a:p>
            <a:pPr lvl="1"/>
            <a:r>
              <a:rPr lang="es-ES" sz="2000" dirty="0" err="1"/>
              <a:t>Examples</a:t>
            </a:r>
            <a:r>
              <a:rPr lang="es-ES" sz="2000" dirty="0"/>
              <a:t>: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ENTRYPOINT</a:t>
            </a:r>
            <a:r>
              <a:rPr lang="es-ES" sz="2000" b="1" dirty="0"/>
              <a:t> [“</a:t>
            </a:r>
            <a:r>
              <a:rPr lang="es-ES" sz="2000" b="1" dirty="0" err="1"/>
              <a:t>nginx</a:t>
            </a:r>
            <a:r>
              <a:rPr lang="es-ES" sz="2000" b="1" dirty="0"/>
              <a:t>”]</a:t>
            </a:r>
          </a:p>
          <a:p>
            <a:pPr marL="574675" lvl="2" indent="0">
              <a:buNone/>
            </a:pPr>
            <a:r>
              <a:rPr lang="es-ES" sz="2000" b="1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					</a:t>
            </a:r>
            <a:r>
              <a:rPr lang="es-ES" dirty="0" err="1"/>
              <a:t>nginx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-c /</a:t>
            </a:r>
            <a:r>
              <a:rPr lang="es-ES" dirty="0" err="1"/>
              <a:t>etc</a:t>
            </a:r>
            <a:r>
              <a:rPr lang="es-ES" dirty="0"/>
              <a:t>/</a:t>
            </a:r>
            <a:r>
              <a:rPr lang="es-ES" dirty="0" err="1"/>
              <a:t>nginx.conf</a:t>
            </a:r>
            <a:r>
              <a:rPr lang="es-ES" dirty="0"/>
              <a:t>				</a:t>
            </a:r>
            <a:r>
              <a:rPr lang="es-ES" dirty="0" err="1"/>
              <a:t>nginx</a:t>
            </a:r>
            <a:r>
              <a:rPr lang="es-ES" dirty="0"/>
              <a:t> -c /</a:t>
            </a:r>
            <a:r>
              <a:rPr lang="es-ES" dirty="0" err="1"/>
              <a:t>etc</a:t>
            </a:r>
            <a:r>
              <a:rPr lang="es-ES" dirty="0"/>
              <a:t>/</a:t>
            </a:r>
            <a:r>
              <a:rPr lang="es-ES" dirty="0" err="1"/>
              <a:t>nginx.conf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</a:t>
            </a:r>
            <a:r>
              <a:rPr lang="es-ES" dirty="0" err="1"/>
              <a:t>bash</a:t>
            </a:r>
            <a:r>
              <a:rPr lang="es-ES" dirty="0"/>
              <a:t>					</a:t>
            </a:r>
            <a:r>
              <a:rPr lang="es-ES" dirty="0" err="1"/>
              <a:t>nginx</a:t>
            </a:r>
            <a:r>
              <a:rPr lang="es-ES" dirty="0"/>
              <a:t> </a:t>
            </a:r>
            <a:r>
              <a:rPr lang="es-ES" dirty="0" err="1"/>
              <a:t>bash</a:t>
            </a:r>
            <a:r>
              <a:rPr lang="es-ES" dirty="0"/>
              <a:t>	</a:t>
            </a:r>
            <a:endParaRPr lang="es-ES" sz="2000" b="1" dirty="0"/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ENTRYPOINT</a:t>
            </a:r>
            <a:r>
              <a:rPr lang="es-ES" sz="2000" b="1" dirty="0"/>
              <a:t> “</a:t>
            </a:r>
            <a:r>
              <a:rPr lang="es-ES" sz="2000" b="1" dirty="0" err="1"/>
              <a:t>nginx</a:t>
            </a:r>
            <a:r>
              <a:rPr lang="es-ES" sz="2000" b="1" dirty="0"/>
              <a:t>”</a:t>
            </a:r>
          </a:p>
          <a:p>
            <a:pPr marL="574675" lvl="2" indent="0">
              <a:buNone/>
            </a:pPr>
            <a:r>
              <a:rPr lang="es-ES" sz="2000" b="1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					/</a:t>
            </a:r>
            <a:r>
              <a:rPr lang="es-ES" dirty="0" err="1"/>
              <a:t>bin</a:t>
            </a:r>
            <a:r>
              <a:rPr lang="es-ES" dirty="0"/>
              <a:t>/</a:t>
            </a:r>
            <a:r>
              <a:rPr lang="es-ES" dirty="0" err="1"/>
              <a:t>sh</a:t>
            </a:r>
            <a:r>
              <a:rPr lang="es-ES" dirty="0"/>
              <a:t> -c </a:t>
            </a:r>
            <a:r>
              <a:rPr lang="es-ES" dirty="0" err="1"/>
              <a:t>nginx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-c /</a:t>
            </a:r>
            <a:r>
              <a:rPr lang="es-ES" dirty="0" err="1"/>
              <a:t>etc</a:t>
            </a:r>
            <a:r>
              <a:rPr lang="es-ES" dirty="0"/>
              <a:t>/</a:t>
            </a:r>
            <a:r>
              <a:rPr lang="es-ES" dirty="0" err="1"/>
              <a:t>nginx.conf</a:t>
            </a:r>
            <a:r>
              <a:rPr lang="es-ES" dirty="0"/>
              <a:t>				/</a:t>
            </a:r>
            <a:r>
              <a:rPr lang="es-ES" dirty="0" err="1"/>
              <a:t>bin</a:t>
            </a:r>
            <a:r>
              <a:rPr lang="es-ES" dirty="0"/>
              <a:t>/</a:t>
            </a:r>
            <a:r>
              <a:rPr lang="es-ES" dirty="0" err="1"/>
              <a:t>sh</a:t>
            </a:r>
            <a:r>
              <a:rPr lang="es-ES" dirty="0"/>
              <a:t> -c </a:t>
            </a:r>
            <a:r>
              <a:rPr lang="es-ES" dirty="0" err="1"/>
              <a:t>nginx</a:t>
            </a:r>
            <a:r>
              <a:rPr lang="es-ES" dirty="0"/>
              <a:t> –c /</a:t>
            </a:r>
            <a:r>
              <a:rPr lang="es-ES" dirty="0" err="1"/>
              <a:t>etc</a:t>
            </a:r>
            <a:r>
              <a:rPr lang="es-ES" dirty="0"/>
              <a:t>/</a:t>
            </a:r>
            <a:r>
              <a:rPr lang="es-ES" dirty="0" err="1"/>
              <a:t>nginx.conf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</a:t>
            </a:r>
            <a:r>
              <a:rPr lang="es-ES" dirty="0" err="1"/>
              <a:t>bash</a:t>
            </a:r>
            <a:r>
              <a:rPr lang="es-ES" dirty="0"/>
              <a:t>					/</a:t>
            </a:r>
            <a:r>
              <a:rPr lang="es-ES" dirty="0" err="1"/>
              <a:t>bin</a:t>
            </a:r>
            <a:r>
              <a:rPr lang="es-ES" dirty="0"/>
              <a:t>/</a:t>
            </a:r>
            <a:r>
              <a:rPr lang="es-ES" dirty="0" err="1"/>
              <a:t>sh</a:t>
            </a:r>
            <a:r>
              <a:rPr lang="es-ES" dirty="0"/>
              <a:t> -c </a:t>
            </a:r>
            <a:r>
              <a:rPr lang="es-ES" dirty="0" err="1"/>
              <a:t>nginx</a:t>
            </a:r>
            <a:r>
              <a:rPr lang="es-ES" dirty="0"/>
              <a:t> </a:t>
            </a:r>
            <a:r>
              <a:rPr lang="es-ES" dirty="0" err="1"/>
              <a:t>bash</a:t>
            </a:r>
            <a:endParaRPr lang="es-ES" b="1" dirty="0"/>
          </a:p>
          <a:p>
            <a:pPr marL="574675" lvl="2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  <a:p>
            <a:pPr marL="273050" lvl="1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4F004D-38D3-8C4D-8BE6-46C7AEB7C285}"/>
              </a:ext>
            </a:extLst>
          </p:cNvPr>
          <p:cNvCxnSpPr>
            <a:cxnSpLocks/>
          </p:cNvCxnSpPr>
          <p:nvPr/>
        </p:nvCxnSpPr>
        <p:spPr bwMode="gray">
          <a:xfrm>
            <a:off x="5497512" y="39243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91B006-4BB4-6545-9783-EB32E053A412}"/>
              </a:ext>
            </a:extLst>
          </p:cNvPr>
          <p:cNvCxnSpPr>
            <a:cxnSpLocks/>
          </p:cNvCxnSpPr>
          <p:nvPr/>
        </p:nvCxnSpPr>
        <p:spPr bwMode="gray">
          <a:xfrm>
            <a:off x="5497512" y="41910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76C11-EEEF-684D-9C5E-3A9463DA89B3}"/>
              </a:ext>
            </a:extLst>
          </p:cNvPr>
          <p:cNvCxnSpPr>
            <a:cxnSpLocks/>
          </p:cNvCxnSpPr>
          <p:nvPr/>
        </p:nvCxnSpPr>
        <p:spPr bwMode="gray">
          <a:xfrm>
            <a:off x="5497512" y="44831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FDC0CC-8D4A-F74C-B5EB-CF293387EDBA}"/>
              </a:ext>
            </a:extLst>
          </p:cNvPr>
          <p:cNvCxnSpPr>
            <a:cxnSpLocks/>
          </p:cNvCxnSpPr>
          <p:nvPr/>
        </p:nvCxnSpPr>
        <p:spPr bwMode="gray">
          <a:xfrm>
            <a:off x="5510212" y="51435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324840-C27E-8747-9DC7-7784A0388FE8}"/>
              </a:ext>
            </a:extLst>
          </p:cNvPr>
          <p:cNvCxnSpPr>
            <a:cxnSpLocks/>
          </p:cNvCxnSpPr>
          <p:nvPr/>
        </p:nvCxnSpPr>
        <p:spPr bwMode="gray">
          <a:xfrm>
            <a:off x="5510212" y="54102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68344-A44E-484C-ADDE-452DC94E615A}"/>
              </a:ext>
            </a:extLst>
          </p:cNvPr>
          <p:cNvCxnSpPr>
            <a:cxnSpLocks/>
          </p:cNvCxnSpPr>
          <p:nvPr/>
        </p:nvCxnSpPr>
        <p:spPr bwMode="gray">
          <a:xfrm>
            <a:off x="5510212" y="57023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Startup</a:t>
            </a:r>
            <a:r>
              <a:rPr lang="es-ES" dirty="0"/>
              <a:t> </a:t>
            </a:r>
            <a:r>
              <a:rPr lang="es-ES" dirty="0" err="1"/>
              <a:t>commands</a:t>
            </a:r>
            <a:r>
              <a:rPr lang="es-ES" dirty="0"/>
              <a:t> (ii)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CMD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 err="1"/>
              <a:t>Provides</a:t>
            </a:r>
            <a:r>
              <a:rPr lang="es-ES" sz="2000" dirty="0"/>
              <a:t> default </a:t>
            </a:r>
            <a:r>
              <a:rPr lang="es-ES" sz="2000" dirty="0" err="1"/>
              <a:t>parameters</a:t>
            </a:r>
            <a:r>
              <a:rPr lang="es-ES" sz="2000" dirty="0"/>
              <a:t> to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entrypoint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If</a:t>
            </a:r>
            <a:r>
              <a:rPr lang="es-ES" sz="2000" dirty="0"/>
              <a:t> no </a:t>
            </a:r>
            <a:r>
              <a:rPr lang="es-ES" sz="2000" dirty="0" err="1"/>
              <a:t>entrypoint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defined</a:t>
            </a:r>
            <a:r>
              <a:rPr lang="es-ES" sz="2000" dirty="0"/>
              <a:t>, </a:t>
            </a:r>
            <a:r>
              <a:rPr lang="es-ES" sz="2000" dirty="0" err="1"/>
              <a:t>the</a:t>
            </a:r>
            <a:r>
              <a:rPr lang="es-ES" sz="2000" dirty="0"/>
              <a:t> CMD </a:t>
            </a:r>
            <a:r>
              <a:rPr lang="es-ES" sz="2000" dirty="0" err="1"/>
              <a:t>will</a:t>
            </a:r>
            <a:r>
              <a:rPr lang="es-ES" sz="2000" dirty="0"/>
              <a:t> be </a:t>
            </a:r>
            <a:r>
              <a:rPr lang="es-ES" sz="2000" dirty="0" err="1"/>
              <a:t>used</a:t>
            </a:r>
            <a:r>
              <a:rPr lang="es-ES" sz="2000" dirty="0"/>
              <a:t> as </a:t>
            </a:r>
            <a:r>
              <a:rPr lang="es-ES" sz="2000" dirty="0" err="1"/>
              <a:t>starting</a:t>
            </a:r>
            <a:r>
              <a:rPr lang="es-ES" sz="2000" dirty="0"/>
              <a:t> </a:t>
            </a:r>
            <a:r>
              <a:rPr lang="es-ES" sz="2000" dirty="0" err="1"/>
              <a:t>command</a:t>
            </a:r>
            <a:r>
              <a:rPr lang="es-ES" sz="2000" dirty="0"/>
              <a:t>.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CMD</a:t>
            </a:r>
            <a:r>
              <a:rPr lang="es-ES" sz="2000" b="1" dirty="0"/>
              <a:t> param1 param2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CMD</a:t>
            </a:r>
            <a:r>
              <a:rPr lang="es-ES" sz="2000" b="1" dirty="0"/>
              <a:t> [”param1”, “param2”]</a:t>
            </a:r>
          </a:p>
          <a:p>
            <a:pPr lvl="1"/>
            <a:r>
              <a:rPr lang="es-ES" sz="2000" dirty="0" err="1"/>
              <a:t>Examples</a:t>
            </a:r>
            <a:r>
              <a:rPr lang="es-ES" sz="2000" dirty="0"/>
              <a:t>: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ENTRYPOINT</a:t>
            </a:r>
            <a:r>
              <a:rPr lang="es-ES" sz="2000" b="1" dirty="0"/>
              <a:t> [“</a:t>
            </a:r>
            <a:r>
              <a:rPr lang="es-ES" sz="2000" b="1" dirty="0" err="1"/>
              <a:t>nginx</a:t>
            </a:r>
            <a:r>
              <a:rPr lang="es-ES" sz="2000" b="1" dirty="0"/>
              <a:t>”]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CMD</a:t>
            </a:r>
            <a:r>
              <a:rPr lang="es-ES" sz="2000" b="1" dirty="0"/>
              <a:t> [“-c” “/</a:t>
            </a:r>
            <a:r>
              <a:rPr lang="es-ES" sz="2000" b="1" dirty="0" err="1"/>
              <a:t>etc</a:t>
            </a:r>
            <a:r>
              <a:rPr lang="es-ES" sz="2000" b="1" dirty="0"/>
              <a:t>/</a:t>
            </a:r>
            <a:r>
              <a:rPr lang="es-ES" sz="2000" b="1" dirty="0" err="1"/>
              <a:t>nginx.conf</a:t>
            </a:r>
            <a:r>
              <a:rPr lang="es-ES" sz="2000" b="1" dirty="0"/>
              <a:t>”] </a:t>
            </a:r>
          </a:p>
          <a:p>
            <a:pPr marL="574675" lvl="2" indent="0">
              <a:buNone/>
            </a:pPr>
            <a:r>
              <a:rPr lang="es-ES" sz="2000" b="1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					</a:t>
            </a:r>
            <a:r>
              <a:rPr lang="es-ES" dirty="0" err="1"/>
              <a:t>nginx</a:t>
            </a:r>
            <a:r>
              <a:rPr lang="es-ES" dirty="0"/>
              <a:t> -c /</a:t>
            </a:r>
            <a:r>
              <a:rPr lang="es-ES" dirty="0" err="1"/>
              <a:t>etc</a:t>
            </a:r>
            <a:r>
              <a:rPr lang="es-ES" dirty="0"/>
              <a:t>/</a:t>
            </a:r>
            <a:r>
              <a:rPr lang="es-ES" dirty="0" err="1"/>
              <a:t>nginx.conf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-c /</a:t>
            </a:r>
            <a:r>
              <a:rPr lang="es-ES" dirty="0" err="1"/>
              <a:t>tmp</a:t>
            </a:r>
            <a:r>
              <a:rPr lang="es-ES" dirty="0"/>
              <a:t>/</a:t>
            </a:r>
            <a:r>
              <a:rPr lang="es-ES" dirty="0" err="1"/>
              <a:t>a.conf</a:t>
            </a:r>
            <a:r>
              <a:rPr lang="es-ES" dirty="0"/>
              <a:t>				</a:t>
            </a:r>
            <a:r>
              <a:rPr lang="es-ES" dirty="0" err="1"/>
              <a:t>nginx</a:t>
            </a:r>
            <a:r>
              <a:rPr lang="es-ES" dirty="0"/>
              <a:t> -c /</a:t>
            </a:r>
            <a:r>
              <a:rPr lang="es-ES" dirty="0" err="1"/>
              <a:t>tmp</a:t>
            </a:r>
            <a:r>
              <a:rPr lang="es-ES" dirty="0"/>
              <a:t>/</a:t>
            </a:r>
            <a:r>
              <a:rPr lang="es-ES" dirty="0" err="1"/>
              <a:t>a.conf</a:t>
            </a:r>
            <a:endParaRPr lang="es-ES" dirty="0"/>
          </a:p>
          <a:p>
            <a:pPr marL="574675" lvl="2" indent="0">
              <a:buNone/>
            </a:pPr>
            <a:r>
              <a:rPr lang="es-ES" dirty="0"/>
              <a:t>	</a:t>
            </a:r>
            <a:r>
              <a:rPr lang="es-ES" dirty="0" err="1"/>
              <a:t>docker</a:t>
            </a:r>
            <a:r>
              <a:rPr lang="es-ES" dirty="0"/>
              <a:t> run -ti </a:t>
            </a:r>
            <a:r>
              <a:rPr lang="es-ES" dirty="0" err="1"/>
              <a:t>my_nginx</a:t>
            </a:r>
            <a:r>
              <a:rPr lang="es-ES" dirty="0"/>
              <a:t> </a:t>
            </a:r>
            <a:r>
              <a:rPr lang="es-ES" dirty="0" err="1"/>
              <a:t>bash</a:t>
            </a:r>
            <a:r>
              <a:rPr lang="es-ES" dirty="0"/>
              <a:t>					</a:t>
            </a:r>
            <a:r>
              <a:rPr lang="es-ES" dirty="0" err="1"/>
              <a:t>nginx</a:t>
            </a:r>
            <a:r>
              <a:rPr lang="es-ES" dirty="0"/>
              <a:t> </a:t>
            </a:r>
            <a:r>
              <a:rPr lang="es-ES" dirty="0" err="1"/>
              <a:t>bash</a:t>
            </a:r>
            <a:endParaRPr lang="es-ES" b="1" dirty="0"/>
          </a:p>
          <a:p>
            <a:pPr marL="574675" lvl="2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  <a:p>
            <a:pPr marL="273050" lvl="1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FDC0CC-8D4A-F74C-B5EB-CF293387EDBA}"/>
              </a:ext>
            </a:extLst>
          </p:cNvPr>
          <p:cNvCxnSpPr>
            <a:cxnSpLocks/>
          </p:cNvCxnSpPr>
          <p:nvPr/>
        </p:nvCxnSpPr>
        <p:spPr bwMode="gray">
          <a:xfrm>
            <a:off x="5434012" y="46101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324840-C27E-8747-9DC7-7784A0388FE8}"/>
              </a:ext>
            </a:extLst>
          </p:cNvPr>
          <p:cNvCxnSpPr>
            <a:cxnSpLocks/>
          </p:cNvCxnSpPr>
          <p:nvPr/>
        </p:nvCxnSpPr>
        <p:spPr bwMode="gray">
          <a:xfrm>
            <a:off x="5434012" y="48768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68344-A44E-484C-ADDE-452DC94E615A}"/>
              </a:ext>
            </a:extLst>
          </p:cNvPr>
          <p:cNvCxnSpPr>
            <a:cxnSpLocks/>
          </p:cNvCxnSpPr>
          <p:nvPr/>
        </p:nvCxnSpPr>
        <p:spPr bwMode="gray">
          <a:xfrm>
            <a:off x="5434012" y="5168900"/>
            <a:ext cx="2020888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4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Enough</a:t>
            </a:r>
            <a:r>
              <a:rPr lang="es-ES" dirty="0"/>
              <a:t> </a:t>
            </a:r>
            <a:r>
              <a:rPr lang="es-ES" dirty="0" err="1"/>
              <a:t>instructions</a:t>
            </a:r>
            <a:r>
              <a:rPr lang="es-ES" dirty="0"/>
              <a:t>! I </a:t>
            </a:r>
            <a:r>
              <a:rPr lang="es-ES" dirty="0" err="1"/>
              <a:t>want</a:t>
            </a:r>
            <a:r>
              <a:rPr lang="es-ES" dirty="0"/>
              <a:t> to </a:t>
            </a:r>
            <a:r>
              <a:rPr lang="es-ES" dirty="0" err="1"/>
              <a:t>build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6832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69863">
              <a:buNone/>
            </a:pPr>
            <a:r>
              <a:rPr lang="es-ES" sz="2400" dirty="0"/>
              <a:t>Basic </a:t>
            </a:r>
            <a:r>
              <a:rPr lang="es-ES" sz="2400" dirty="0" err="1"/>
              <a:t>command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building</a:t>
            </a:r>
            <a:r>
              <a:rPr lang="es-ES" sz="2400" dirty="0"/>
              <a:t> </a:t>
            </a:r>
            <a:r>
              <a:rPr lang="es-ES" sz="2400" dirty="0" err="1"/>
              <a:t>an</a:t>
            </a:r>
            <a:r>
              <a:rPr lang="es-ES" sz="2400" dirty="0"/>
              <a:t> </a:t>
            </a:r>
            <a:r>
              <a:rPr lang="es-ES" sz="2400" dirty="0" err="1"/>
              <a:t>image</a:t>
            </a:r>
            <a:r>
              <a:rPr lang="es-ES" sz="2400" dirty="0"/>
              <a:t>:</a:t>
            </a:r>
          </a:p>
          <a:p>
            <a:pPr marL="273050" lvl="1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sp>
        <p:nvSpPr>
          <p:cNvPr id="8" name="Content Placeholder 31">
            <a:extLst>
              <a:ext uri="{FF2B5EF4-FFF2-40B4-BE49-F238E27FC236}">
                <a16:creationId xmlns:a16="http://schemas.microsoft.com/office/drawing/2014/main" id="{F224FACD-5724-C045-8192-A779D6960AFF}"/>
              </a:ext>
            </a:extLst>
          </p:cNvPr>
          <p:cNvSpPr txBox="1">
            <a:spLocks/>
          </p:cNvSpPr>
          <p:nvPr/>
        </p:nvSpPr>
        <p:spPr>
          <a:xfrm>
            <a:off x="579809" y="3623040"/>
            <a:ext cx="10962687" cy="6832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69863">
              <a:buNone/>
            </a:pPr>
            <a:r>
              <a:rPr lang="es-ES" sz="2400" dirty="0" err="1"/>
              <a:t>Example</a:t>
            </a:r>
            <a:r>
              <a:rPr lang="es-ES" sz="2400" dirty="0"/>
              <a:t>:</a:t>
            </a:r>
          </a:p>
          <a:p>
            <a:pPr marL="273050" lvl="1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35865-2F04-0E49-91B8-FE24BCDAB236}"/>
              </a:ext>
            </a:extLst>
          </p:cNvPr>
          <p:cNvSpPr txBox="1"/>
          <p:nvPr/>
        </p:nvSpPr>
        <p:spPr>
          <a:xfrm>
            <a:off x="8473441" y="3305889"/>
            <a:ext cx="337385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try to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find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this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path</a:t>
            </a:r>
            <a:endParaRPr lang="es-E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1826AF-DBB5-A84A-8EAB-39FB7709F739}"/>
              </a:ext>
            </a:extLst>
          </p:cNvPr>
          <p:cNvSpPr/>
          <p:nvPr/>
        </p:nvSpPr>
        <p:spPr>
          <a:xfrm>
            <a:off x="1001486" y="1889760"/>
            <a:ext cx="5852159" cy="120178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2000" dirty="0">
              <a:solidFill>
                <a:srgbClr val="BE5046"/>
              </a:solidFill>
              <a:latin typeface="Helvetica" pitchFamily="2" charset="0"/>
            </a:endParaRPr>
          </a:p>
          <a:p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&lt;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&lt;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context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folder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C0E177-13DC-7544-AB9F-E0CAB457D33A}"/>
              </a:ext>
            </a:extLst>
          </p:cNvPr>
          <p:cNvCxnSpPr>
            <a:cxnSpLocks/>
          </p:cNvCxnSpPr>
          <p:nvPr/>
        </p:nvCxnSpPr>
        <p:spPr bwMode="gray">
          <a:xfrm>
            <a:off x="6479177" y="2745739"/>
            <a:ext cx="1872343" cy="683260"/>
          </a:xfrm>
          <a:prstGeom prst="straightConnector1">
            <a:avLst/>
          </a:prstGeom>
          <a:ln w="25400">
            <a:solidFill>
              <a:srgbClr val="C0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31408B-C445-5C48-AC5F-E2FC60E03391}"/>
              </a:ext>
            </a:extLst>
          </p:cNvPr>
          <p:cNvSpPr/>
          <p:nvPr/>
        </p:nvSpPr>
        <p:spPr>
          <a:xfrm>
            <a:off x="1001486" y="4504695"/>
            <a:ext cx="5852159" cy="92074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test:latest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2000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8080:80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test:latest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6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Enough</a:t>
            </a:r>
            <a:r>
              <a:rPr lang="es-ES" dirty="0"/>
              <a:t> </a:t>
            </a:r>
            <a:r>
              <a:rPr lang="es-ES" dirty="0" err="1"/>
              <a:t>instructions</a:t>
            </a:r>
            <a:r>
              <a:rPr lang="es-ES" dirty="0"/>
              <a:t>! I </a:t>
            </a:r>
            <a:r>
              <a:rPr lang="es-ES" dirty="0" err="1"/>
              <a:t>want</a:t>
            </a:r>
            <a:r>
              <a:rPr lang="es-ES" dirty="0"/>
              <a:t> to </a:t>
            </a:r>
            <a:r>
              <a:rPr lang="es-ES" dirty="0" err="1"/>
              <a:t>build</a:t>
            </a:r>
            <a:r>
              <a:rPr lang="es-ES" dirty="0"/>
              <a:t> (ii)</a:t>
            </a:r>
          </a:p>
          <a:p>
            <a:br>
              <a:rPr lang="es-ES" dirty="0"/>
            </a:b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6832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69863">
              <a:buNone/>
            </a:pP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</a:t>
            </a:r>
            <a:r>
              <a:rPr lang="es-ES" dirty="0" err="1"/>
              <a:t>something</a:t>
            </a:r>
            <a:endParaRPr lang="es-ES" dirty="0"/>
          </a:p>
          <a:p>
            <a:pPr marL="273050" lvl="1" indent="0">
              <a:buNone/>
            </a:pPr>
            <a:endParaRPr lang="es-ES" sz="20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03A5DB-B7BE-B542-B591-62D7714A7CB9}"/>
              </a:ext>
            </a:extLst>
          </p:cNvPr>
          <p:cNvSpPr/>
          <p:nvPr/>
        </p:nvSpPr>
        <p:spPr>
          <a:xfrm>
            <a:off x="579809" y="1837517"/>
            <a:ext cx="5960327" cy="35966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minideb:latest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LABEL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maintainer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Palmerin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palmerin@realbetisbalompie.es"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update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-y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nginx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index.html 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var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/www/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html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WORKDIR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var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/www/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html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ENTRYPOINT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nginx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"-c“,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etc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nginx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nginx.conf</a:t>
            </a:r>
            <a:r>
              <a:rPr lang="es-ES" sz="1600">
                <a:solidFill>
                  <a:srgbClr val="98C379"/>
                </a:solidFill>
                <a:latin typeface="Helvetica" pitchFamily="2" charset="0"/>
              </a:rPr>
              <a:t>“,</a:t>
            </a:r>
            <a:r>
              <a:rPr lang="es-ES" sz="160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>
                <a:solidFill>
                  <a:srgbClr val="98C379"/>
                </a:solidFill>
                <a:latin typeface="Helvetica" pitchFamily="2" charset="0"/>
              </a:rPr>
              <a:t>"-g“,</a:t>
            </a:r>
            <a:r>
              <a:rPr lang="es-ES" sz="160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daemon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off;"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BE5046"/>
              </a:solidFill>
              <a:latin typeface="Helvetica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6ECA58-9642-4B4A-ADA8-DBCF208F84EC}"/>
              </a:ext>
            </a:extLst>
          </p:cNvPr>
          <p:cNvSpPr/>
          <p:nvPr/>
        </p:nvSpPr>
        <p:spPr>
          <a:xfrm>
            <a:off x="8299266" y="2438402"/>
            <a:ext cx="3309748" cy="231647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html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header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&lt;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title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Palmerin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website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title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header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body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Viva el Betis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body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&lt;/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html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&gt;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BE5046"/>
              </a:solidFill>
              <a:latin typeface="Helvetica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B3006B-690F-F342-BCA9-3CA17B34A71E}"/>
              </a:ext>
            </a:extLst>
          </p:cNvPr>
          <p:cNvCxnSpPr>
            <a:cxnSpLocks/>
          </p:cNvCxnSpPr>
          <p:nvPr/>
        </p:nvCxnSpPr>
        <p:spPr bwMode="gray">
          <a:xfrm>
            <a:off x="4239486" y="3596640"/>
            <a:ext cx="3709851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905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5"/>
          <p:cNvSpPr txBox="1">
            <a:spLocks noGrp="1"/>
          </p:cNvSpPr>
          <p:nvPr>
            <p:ph type="title"/>
          </p:nvPr>
        </p:nvSpPr>
        <p:spPr>
          <a:xfrm>
            <a:off x="305366" y="2988492"/>
            <a:ext cx="6427328" cy="1229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b" anchorCtr="0">
            <a:noAutofit/>
          </a:bodyPr>
          <a:lstStyle/>
          <a:p>
            <a:r>
              <a:rPr lang="en-US" sz="4000" dirty="0"/>
              <a:t>Resources:</a:t>
            </a:r>
            <a:endParaRPr sz="4000" dirty="0"/>
          </a:p>
        </p:txBody>
      </p:sp>
      <p:sp>
        <p:nvSpPr>
          <p:cNvPr id="707" name="Google Shape;707;p85"/>
          <p:cNvSpPr txBox="1">
            <a:spLocks noGrp="1"/>
          </p:cNvSpPr>
          <p:nvPr>
            <p:ph type="body" idx="4294967295"/>
          </p:nvPr>
        </p:nvSpPr>
        <p:spPr>
          <a:xfrm>
            <a:off x="305366" y="4297636"/>
            <a:ext cx="8242300" cy="1073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indent="-380886">
              <a:spcBef>
                <a:spcPts val="0"/>
              </a:spcBef>
              <a:buFont typeface="Helvetica Neue"/>
              <a:buChar char="●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/juan131/</a:t>
            </a:r>
            <a:r>
              <a:rPr lang="en-US" dirty="0" err="1"/>
              <a:t>dockerfile</a:t>
            </a:r>
            <a:r>
              <a:rPr lang="en-US" dirty="0"/>
              <a:t>-best-practices</a:t>
            </a:r>
            <a:endParaRPr dirty="0"/>
          </a:p>
          <a:p>
            <a:pPr indent="-380886">
              <a:spcBef>
                <a:spcPts val="0"/>
              </a:spcBef>
              <a:buChar char="●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/juan131/bash-libraries</a:t>
            </a:r>
            <a:endParaRPr dirty="0"/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03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1F285F-AA6C-48D5-9BB3-4B21C73AC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688" y="5066406"/>
            <a:ext cx="4577726" cy="276999"/>
          </a:xfrm>
        </p:spPr>
        <p:txBody>
          <a:bodyPr/>
          <a:lstStyle/>
          <a:p>
            <a:r>
              <a:rPr lang="es-ES" dirty="0" err="1"/>
              <a:t>Lt</a:t>
            </a:r>
            <a:r>
              <a:rPr lang="es-ES" dirty="0"/>
              <a:t>. Aldo </a:t>
            </a:r>
            <a:r>
              <a:rPr lang="es-ES" dirty="0" err="1"/>
              <a:t>Raine</a:t>
            </a:r>
            <a:r>
              <a:rPr lang="es-ES" dirty="0"/>
              <a:t> - </a:t>
            </a:r>
            <a:r>
              <a:rPr lang="es-ES" dirty="0" err="1"/>
              <a:t>Inglorious</a:t>
            </a:r>
            <a:r>
              <a:rPr lang="es-ES" dirty="0"/>
              <a:t> </a:t>
            </a:r>
            <a:r>
              <a:rPr lang="es-ES" dirty="0" err="1"/>
              <a:t>Bastards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913A18-BFCB-4760-83FA-EED067201C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wanna</a:t>
            </a:r>
            <a:r>
              <a:rPr lang="es-ES" dirty="0"/>
              <a:t> </a:t>
            </a:r>
            <a:r>
              <a:rPr lang="es-ES" dirty="0" err="1"/>
              <a:t>say</a:t>
            </a:r>
            <a:r>
              <a:rPr lang="es-ES" dirty="0"/>
              <a:t>, </a:t>
            </a:r>
            <a:r>
              <a:rPr lang="es-ES" dirty="0" err="1"/>
              <a:t>we're</a:t>
            </a:r>
            <a:r>
              <a:rPr lang="es-ES" dirty="0"/>
              <a:t> a </a:t>
            </a:r>
            <a:r>
              <a:rPr lang="es-ES" dirty="0" err="1"/>
              <a:t>big</a:t>
            </a:r>
            <a:r>
              <a:rPr lang="es-ES" dirty="0"/>
              <a:t> fan of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comes to </a:t>
            </a:r>
            <a:r>
              <a:rPr lang="es-ES" dirty="0" err="1"/>
              <a:t>killing</a:t>
            </a:r>
            <a:r>
              <a:rPr lang="es-ES" dirty="0"/>
              <a:t> Nazis, I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show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talent</a:t>
            </a:r>
            <a:r>
              <a:rPr lang="es-ES" dirty="0"/>
              <a:t>, and I </a:t>
            </a:r>
            <a:r>
              <a:rPr lang="es-ES" dirty="0" err="1"/>
              <a:t>pride</a:t>
            </a:r>
            <a:r>
              <a:rPr lang="es-ES" dirty="0"/>
              <a:t> </a:t>
            </a:r>
            <a:r>
              <a:rPr lang="es-ES" dirty="0" err="1"/>
              <a:t>myself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having</a:t>
            </a:r>
            <a:r>
              <a:rPr lang="es-ES" dirty="0"/>
              <a:t> a </a:t>
            </a:r>
            <a:r>
              <a:rPr lang="es-ES" dirty="0" err="1"/>
              <a:t>eye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kind</a:t>
            </a:r>
            <a:r>
              <a:rPr lang="es-ES" dirty="0"/>
              <a:t> of </a:t>
            </a:r>
            <a:r>
              <a:rPr lang="es-ES" dirty="0" err="1"/>
              <a:t>talent</a:t>
            </a:r>
            <a:r>
              <a:rPr lang="es-ES" dirty="0"/>
              <a:t>.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status as a Nazi </a:t>
            </a:r>
            <a:r>
              <a:rPr lang="es-ES" dirty="0" err="1"/>
              <a:t>killer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still</a:t>
            </a:r>
            <a:r>
              <a:rPr lang="es-ES" dirty="0"/>
              <a:t> amateur.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came</a:t>
            </a:r>
            <a:r>
              <a:rPr lang="es-ES" dirty="0"/>
              <a:t> </a:t>
            </a:r>
            <a:r>
              <a:rPr lang="es-ES" dirty="0" err="1"/>
              <a:t>here</a:t>
            </a:r>
            <a:r>
              <a:rPr lang="es-ES" dirty="0"/>
              <a:t> to </a:t>
            </a:r>
            <a:r>
              <a:rPr lang="es-ES" dirty="0" err="1"/>
              <a:t>see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wanna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pro?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3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Concepts</a:t>
            </a:r>
            <a:r>
              <a:rPr lang="es-ES" dirty="0"/>
              <a:t> to </a:t>
            </a:r>
            <a:r>
              <a:rPr lang="es-ES" dirty="0" err="1"/>
              <a:t>refresh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487611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 err="1"/>
              <a:t>What</a:t>
            </a:r>
            <a:r>
              <a:rPr lang="es-ES" sz="2400" b="1" dirty="0"/>
              <a:t> </a:t>
            </a:r>
            <a:r>
              <a:rPr lang="es-ES" sz="2400" b="1" dirty="0" err="1"/>
              <a:t>is</a:t>
            </a:r>
            <a:r>
              <a:rPr lang="es-ES" sz="2400" b="1" dirty="0"/>
              <a:t> a </a:t>
            </a:r>
            <a:r>
              <a:rPr lang="es-ES" sz="2400" b="1" dirty="0" err="1"/>
              <a:t>Docker</a:t>
            </a:r>
            <a:r>
              <a:rPr lang="es-ES" sz="2400" b="1" dirty="0"/>
              <a:t> </a:t>
            </a:r>
            <a:r>
              <a:rPr lang="es-ES" sz="2400" b="1" dirty="0" err="1"/>
              <a:t>layer</a:t>
            </a:r>
            <a:r>
              <a:rPr lang="es-ES" sz="2400" b="1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layer</a:t>
            </a:r>
            <a:r>
              <a:rPr lang="es-ES" sz="1800" dirty="0"/>
              <a:t> in a </a:t>
            </a:r>
            <a:r>
              <a:rPr lang="es-ES" sz="1800" dirty="0" err="1"/>
              <a:t>Docker</a:t>
            </a:r>
            <a:r>
              <a:rPr lang="es-ES" sz="1800" dirty="0"/>
              <a:t> </a:t>
            </a:r>
            <a:r>
              <a:rPr lang="es-ES" sz="1800" dirty="0" err="1"/>
              <a:t>context</a:t>
            </a:r>
            <a:r>
              <a:rPr lang="es-ES" sz="1800" dirty="0"/>
              <a:t> </a:t>
            </a:r>
            <a:r>
              <a:rPr lang="es-ES" sz="1800" dirty="0" err="1"/>
              <a:t>represents</a:t>
            </a:r>
            <a:r>
              <a:rPr lang="es-ES" sz="1800" dirty="0"/>
              <a:t> </a:t>
            </a:r>
            <a:r>
              <a:rPr lang="es-ES" sz="1800" dirty="0" err="1"/>
              <a:t>an</a:t>
            </a:r>
            <a:r>
              <a:rPr lang="es-ES" sz="1800" dirty="0"/>
              <a:t> </a:t>
            </a:r>
            <a:r>
              <a:rPr lang="es-ES" sz="1800" dirty="0" err="1"/>
              <a:t>instruction</a:t>
            </a:r>
            <a:r>
              <a:rPr lang="es-ES" sz="1800" dirty="0"/>
              <a:t> </a:t>
            </a:r>
            <a:r>
              <a:rPr lang="es-ES" sz="1800" dirty="0" err="1"/>
              <a:t>included</a:t>
            </a:r>
            <a:r>
              <a:rPr lang="es-ES" sz="1800" dirty="0"/>
              <a:t> in a </a:t>
            </a:r>
            <a:r>
              <a:rPr lang="es-ES" sz="1800" dirty="0" err="1"/>
              <a:t>Docker</a:t>
            </a:r>
            <a:r>
              <a:rPr lang="es-ES" sz="1800" dirty="0"/>
              <a:t> </a:t>
            </a:r>
            <a:r>
              <a:rPr lang="es-ES" sz="1800" dirty="0" err="1"/>
              <a:t>image’s</a:t>
            </a:r>
            <a:r>
              <a:rPr lang="es-ES" sz="1800" dirty="0"/>
              <a:t> </a:t>
            </a:r>
            <a:r>
              <a:rPr lang="es-ES" sz="1800" dirty="0" err="1"/>
              <a:t>Dockerfile</a:t>
            </a:r>
            <a:r>
              <a:rPr lang="es-ES" sz="1800" dirty="0"/>
              <a:t>. </a:t>
            </a:r>
            <a:r>
              <a:rPr lang="es-ES" sz="1800" dirty="0" err="1"/>
              <a:t>They</a:t>
            </a:r>
            <a:r>
              <a:rPr lang="es-ES" sz="1800" dirty="0"/>
              <a:t> can </a:t>
            </a:r>
            <a:r>
              <a:rPr lang="es-ES" sz="1800" dirty="0" err="1"/>
              <a:t>also</a:t>
            </a:r>
            <a:r>
              <a:rPr lang="es-ES" sz="1800" dirty="0"/>
              <a:t> be </a:t>
            </a:r>
            <a:r>
              <a:rPr lang="es-ES" sz="1800" dirty="0" err="1"/>
              <a:t>referred</a:t>
            </a:r>
            <a:r>
              <a:rPr lang="es-ES" sz="1800" dirty="0"/>
              <a:t> as a “</a:t>
            </a:r>
            <a:r>
              <a:rPr lang="es-ES" sz="1800" dirty="0" err="1"/>
              <a:t>build</a:t>
            </a:r>
            <a:r>
              <a:rPr lang="es-ES" sz="1800" dirty="0"/>
              <a:t> </a:t>
            </a:r>
            <a:r>
              <a:rPr lang="es-ES" sz="1800" dirty="0" err="1"/>
              <a:t>steps</a:t>
            </a:r>
            <a:r>
              <a:rPr lang="es-ES" sz="1800" dirty="0"/>
              <a:t>”.</a:t>
            </a:r>
            <a:endParaRPr lang="es-ES" sz="1800" b="1" dirty="0"/>
          </a:p>
          <a:p>
            <a:r>
              <a:rPr lang="es-ES" sz="2400" b="1" dirty="0" err="1"/>
              <a:t>What</a:t>
            </a:r>
            <a:r>
              <a:rPr lang="es-ES" sz="2400" b="1" dirty="0"/>
              <a:t> </a:t>
            </a:r>
            <a:r>
              <a:rPr lang="es-ES" sz="2400" b="1" dirty="0" err="1"/>
              <a:t>is</a:t>
            </a:r>
            <a:r>
              <a:rPr lang="es-ES" sz="2400" b="1" dirty="0"/>
              <a:t> </a:t>
            </a:r>
            <a:r>
              <a:rPr lang="es-ES" sz="2400" b="1" dirty="0" err="1"/>
              <a:t>the</a:t>
            </a:r>
            <a:r>
              <a:rPr lang="es-ES" sz="2400" b="1" dirty="0"/>
              <a:t> </a:t>
            </a:r>
            <a:r>
              <a:rPr lang="es-ES" sz="2400" b="1" dirty="0" err="1"/>
              <a:t>Docker</a:t>
            </a:r>
            <a:r>
              <a:rPr lang="es-ES" sz="2400" b="1" dirty="0"/>
              <a:t> </a:t>
            </a:r>
            <a:r>
              <a:rPr lang="es-ES" sz="2400" b="1" dirty="0" err="1"/>
              <a:t>Build</a:t>
            </a:r>
            <a:r>
              <a:rPr lang="es-ES" sz="2400" b="1" dirty="0"/>
              <a:t> Cache?</a:t>
            </a:r>
            <a:endParaRPr lang="es-E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sz="1800" dirty="0" err="1"/>
              <a:t>Everytime</a:t>
            </a:r>
            <a:r>
              <a:rPr lang="es-ES" sz="1800" dirty="0"/>
              <a:t> </a:t>
            </a:r>
            <a:r>
              <a:rPr lang="es-ES" sz="1800" dirty="0" err="1"/>
              <a:t>that</a:t>
            </a:r>
            <a:r>
              <a:rPr lang="es-ES" sz="1800" dirty="0"/>
              <a:t> </a:t>
            </a:r>
            <a:r>
              <a:rPr lang="es-ES" sz="1800" dirty="0" err="1"/>
              <a:t>you</a:t>
            </a:r>
            <a:r>
              <a:rPr lang="es-ES" sz="1800" dirty="0"/>
              <a:t> </a:t>
            </a:r>
            <a:r>
              <a:rPr lang="es-ES" sz="1800" dirty="0" err="1"/>
              <a:t>build</a:t>
            </a:r>
            <a:r>
              <a:rPr lang="es-ES" sz="1800" dirty="0"/>
              <a:t> a </a:t>
            </a:r>
            <a:r>
              <a:rPr lang="es-ES" sz="1800" dirty="0" err="1"/>
              <a:t>Docker</a:t>
            </a:r>
            <a:r>
              <a:rPr lang="es-ES" sz="1800" dirty="0"/>
              <a:t> </a:t>
            </a:r>
            <a:r>
              <a:rPr lang="es-ES" sz="1800" dirty="0" err="1"/>
              <a:t>image</a:t>
            </a:r>
            <a:r>
              <a:rPr lang="es-ES" sz="1800" dirty="0"/>
              <a:t>, </a:t>
            </a:r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build</a:t>
            </a:r>
            <a:r>
              <a:rPr lang="es-ES" sz="1800" dirty="0"/>
              <a:t> </a:t>
            </a:r>
            <a:r>
              <a:rPr lang="es-ES" sz="1800" dirty="0" err="1"/>
              <a:t>step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cached</a:t>
            </a:r>
            <a:r>
              <a:rPr lang="es-ES" sz="1800" dirty="0"/>
              <a:t>. </a:t>
            </a:r>
            <a:r>
              <a:rPr lang="es-ES" sz="1800" dirty="0" err="1"/>
              <a:t>You</a:t>
            </a:r>
            <a:r>
              <a:rPr lang="es-ES" sz="1800" dirty="0"/>
              <a:t> can </a:t>
            </a:r>
            <a:r>
              <a:rPr lang="es-ES" sz="1800" dirty="0" err="1"/>
              <a:t>reuse</a:t>
            </a:r>
            <a:r>
              <a:rPr lang="es-ES" sz="1800" dirty="0"/>
              <a:t> </a:t>
            </a:r>
            <a:r>
              <a:rPr lang="es-ES" sz="1800" dirty="0" err="1"/>
              <a:t>cached</a:t>
            </a:r>
            <a:r>
              <a:rPr lang="es-ES" sz="1800" dirty="0"/>
              <a:t> </a:t>
            </a:r>
            <a:r>
              <a:rPr lang="es-ES" sz="1800" dirty="0" err="1"/>
              <a:t>layers</a:t>
            </a:r>
            <a:r>
              <a:rPr lang="es-ES" sz="1800" dirty="0"/>
              <a:t> </a:t>
            </a:r>
            <a:r>
              <a:rPr lang="es-ES" sz="1800" dirty="0" err="1"/>
              <a:t>that</a:t>
            </a:r>
            <a:r>
              <a:rPr lang="es-ES" sz="1800" dirty="0"/>
              <a:t> do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change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image</a:t>
            </a:r>
            <a:r>
              <a:rPr lang="es-ES" sz="1800" dirty="0"/>
              <a:t> </a:t>
            </a:r>
            <a:r>
              <a:rPr lang="es-ES" sz="1800" dirty="0" err="1"/>
              <a:t>rebuild</a:t>
            </a:r>
            <a:r>
              <a:rPr lang="es-ES" sz="1800" dirty="0"/>
              <a:t> </a:t>
            </a:r>
            <a:r>
              <a:rPr lang="es-ES" sz="1800" dirty="0" err="1"/>
              <a:t>process</a:t>
            </a:r>
            <a:r>
              <a:rPr lang="es-ES" sz="1800" dirty="0"/>
              <a:t> to </a:t>
            </a:r>
            <a:r>
              <a:rPr lang="es-ES" sz="1800" dirty="0" err="1"/>
              <a:t>improve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build</a:t>
            </a:r>
            <a:r>
              <a:rPr lang="es-ES" sz="1800" dirty="0"/>
              <a:t> time.</a:t>
            </a:r>
            <a:endParaRPr lang="es-ES" sz="1800" b="1" dirty="0"/>
          </a:p>
          <a:p>
            <a:pPr marL="574675" lvl="2" indent="0">
              <a:buNone/>
            </a:pPr>
            <a:endParaRPr lang="es-ES" sz="20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E27D8-8134-E447-82D2-C258A697FBD2}"/>
              </a:ext>
            </a:extLst>
          </p:cNvPr>
          <p:cNvSpPr/>
          <p:nvPr/>
        </p:nvSpPr>
        <p:spPr>
          <a:xfrm>
            <a:off x="6094412" y="1630686"/>
            <a:ext cx="5960327" cy="35966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minideb:latest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LABEL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maintainer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&lt;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containers@bitnami.com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&gt;"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Install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required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system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packages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and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dependencies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install_packages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build-essential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ca-certificates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-Lo 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ENV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PATH=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opt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php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:$PATH"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\ </a:t>
            </a:r>
            <a:br>
              <a:rPr lang="es-ES" sz="16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8080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9D6CCD02-C95F-664F-8D09-1070BD6D16D1}"/>
              </a:ext>
            </a:extLst>
          </p:cNvPr>
          <p:cNvSpPr/>
          <p:nvPr/>
        </p:nvSpPr>
        <p:spPr>
          <a:xfrm>
            <a:off x="5982789" y="2740327"/>
            <a:ext cx="5756365" cy="333799"/>
          </a:xfrm>
          <a:prstGeom prst="frame">
            <a:avLst>
              <a:gd name="adj1" fmla="val 91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F0D2A3D-2DF9-C842-B187-2AF58C95D740}"/>
              </a:ext>
            </a:extLst>
          </p:cNvPr>
          <p:cNvSpPr/>
          <p:nvPr/>
        </p:nvSpPr>
        <p:spPr>
          <a:xfrm>
            <a:off x="5982789" y="3421773"/>
            <a:ext cx="5756365" cy="333799"/>
          </a:xfrm>
          <a:prstGeom prst="frame">
            <a:avLst>
              <a:gd name="adj1" fmla="val 9156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s-E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3D482-55D4-4941-ACFC-80FD398C9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Session</a:t>
            </a:r>
            <a:r>
              <a:rPr lang="es-ES" dirty="0"/>
              <a:t> 01 </a:t>
            </a:r>
            <a:r>
              <a:rPr lang="es-ES" dirty="0" err="1"/>
              <a:t>review</a:t>
            </a:r>
            <a:endParaRPr lang="es-ES" dirty="0"/>
          </a:p>
        </p:txBody>
      </p:sp>
      <p:sp>
        <p:nvSpPr>
          <p:cNvPr id="720" name="Google Shape;720;p87"/>
          <p:cNvSpPr txBox="1"/>
          <p:nvPr/>
        </p:nvSpPr>
        <p:spPr>
          <a:xfrm>
            <a:off x="158492" y="269966"/>
            <a:ext cx="5850422" cy="613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914126" indent="-380886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Docker CLI</a:t>
            </a: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126" indent="-380886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launch containers</a:t>
            </a: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126" indent="-380886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Docker images work</a:t>
            </a: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126" indent="-380886">
              <a:lnSpc>
                <a:spcPct val="115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Configuration using environment variables</a:t>
            </a:r>
            <a:b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126" indent="-380886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 and Persistence</a:t>
            </a:r>
            <a:b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399" dirty="0">
              <a:solidFill>
                <a:schemeClr val="bg2">
                  <a:lumMod val="2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126" indent="-380886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bg2">
                    <a:lumMod val="2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Compose</a:t>
            </a:r>
            <a:br>
              <a:rPr lang="en-US" sz="2399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399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18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1719A0-52F5-43F4-8EA4-DF9C321B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8C20014-D2A6-4D39-9524-DD330DAE54D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worry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?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0DA47A-EAEA-485E-8648-D027663B58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s-ES" dirty="0"/>
              <a:t>Be </a:t>
            </a:r>
            <a:r>
              <a:rPr lang="es-ES" dirty="0" err="1"/>
              <a:t>consistent</a:t>
            </a:r>
            <a:r>
              <a:rPr lang="es-ES" dirty="0"/>
              <a:t> </a:t>
            </a:r>
            <a:r>
              <a:rPr lang="es-ES" dirty="0" err="1"/>
              <a:t>designing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to </a:t>
            </a:r>
            <a:r>
              <a:rPr lang="es-ES" dirty="0" err="1"/>
              <a:t>speed</a:t>
            </a:r>
            <a:r>
              <a:rPr lang="es-ES" dirty="0"/>
              <a:t> up </a:t>
            </a:r>
            <a:r>
              <a:rPr lang="es-ES" dirty="0" err="1"/>
              <a:t>development</a:t>
            </a:r>
            <a:r>
              <a:rPr lang="es-ES" dirty="0"/>
              <a:t>. </a:t>
            </a:r>
            <a:r>
              <a:rPr lang="es-ES" dirty="0" err="1"/>
              <a:t>Easier</a:t>
            </a:r>
            <a:r>
              <a:rPr lang="es-ES" dirty="0"/>
              <a:t> to </a:t>
            </a:r>
            <a:r>
              <a:rPr lang="es-ES" dirty="0" err="1"/>
              <a:t>maintain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456646-3849-4E07-AEDB-179A06B345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Build Time</a:t>
            </a:r>
          </a:p>
          <a:p>
            <a:pPr lvl="1"/>
            <a:r>
              <a:rPr lang="en-US" dirty="0"/>
              <a:t>Reducing the build time can </a:t>
            </a:r>
            <a:r>
              <a:rPr lang="es-ES" dirty="0"/>
              <a:t>reduce </a:t>
            </a:r>
            <a:r>
              <a:rPr lang="es-ES" dirty="0" err="1"/>
              <a:t>significantly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apps'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FC9ADD-4E2A-40F4-A233-C0D2F76409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Image size</a:t>
            </a:r>
          </a:p>
          <a:p>
            <a:pPr lvl="1"/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reducing</a:t>
            </a:r>
            <a:r>
              <a:rPr lang="es-ES" dirty="0"/>
              <a:t> the </a:t>
            </a:r>
            <a:r>
              <a:rPr lang="es-ES" dirty="0" err="1"/>
              <a:t>size</a:t>
            </a:r>
            <a:r>
              <a:rPr lang="es-ES" dirty="0"/>
              <a:t>, you </a:t>
            </a:r>
            <a:r>
              <a:rPr lang="es-ES" dirty="0" err="1"/>
              <a:t>improve</a:t>
            </a:r>
            <a:r>
              <a:rPr lang="es-ES" dirty="0"/>
              <a:t> the </a:t>
            </a:r>
            <a:r>
              <a:rPr lang="es-ES" dirty="0" err="1"/>
              <a:t>security</a:t>
            </a:r>
            <a:r>
              <a:rPr lang="es-ES" dirty="0"/>
              <a:t>, performance, and </a:t>
            </a:r>
            <a:r>
              <a:rPr lang="es-ES" dirty="0" err="1"/>
              <a:t>efficiency</a:t>
            </a:r>
            <a:r>
              <a:rPr lang="es-ES" dirty="0"/>
              <a:t> of your </a:t>
            </a:r>
            <a:r>
              <a:rPr lang="es-ES" dirty="0" err="1"/>
              <a:t>containers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6B58-FE3B-4AD5-82E3-7362337DBC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s-ES" dirty="0" err="1"/>
              <a:t>Critical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</a:t>
            </a:r>
            <a:r>
              <a:rPr lang="es-ES" dirty="0" err="1"/>
              <a:t>environments</a:t>
            </a:r>
            <a:r>
              <a:rPr lang="es-ES" dirty="0"/>
              <a:t>. </a:t>
            </a:r>
            <a:r>
              <a:rPr lang="es-ES" dirty="0" err="1"/>
              <a:t>Protect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threats</a:t>
            </a:r>
            <a:r>
              <a:rPr lang="es-ES" dirty="0"/>
              <a:t> and </a:t>
            </a:r>
            <a:r>
              <a:rPr lang="es-ES" dirty="0" err="1"/>
              <a:t>attacks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AF1644C5-8283-C945-874D-DDC16B40E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3029" y="2344062"/>
            <a:ext cx="1252447" cy="1252447"/>
          </a:xfrm>
          <a:prstGeom prst="rect">
            <a:avLst/>
          </a:prstGeom>
        </p:spPr>
      </p:pic>
      <p:pic>
        <p:nvPicPr>
          <p:cNvPr id="19" name="Graphic 18" descr="Repeat">
            <a:extLst>
              <a:ext uri="{FF2B5EF4-FFF2-40B4-BE49-F238E27FC236}">
                <a16:creationId xmlns:a16="http://schemas.microsoft.com/office/drawing/2014/main" id="{5CC9B0BC-77F4-1345-94D6-91DD3BAB2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352" y="2375867"/>
            <a:ext cx="1220642" cy="1220642"/>
          </a:xfrm>
          <a:prstGeom prst="rect">
            <a:avLst/>
          </a:prstGeom>
        </p:spPr>
      </p:pic>
      <p:pic>
        <p:nvPicPr>
          <p:cNvPr id="21" name="Graphic 20" descr="Lock">
            <a:extLst>
              <a:ext uri="{FF2B5EF4-FFF2-40B4-BE49-F238E27FC236}">
                <a16:creationId xmlns:a16="http://schemas.microsoft.com/office/drawing/2014/main" id="{D9546C43-42A2-CF4E-82FB-31DF43B04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2989" y="2375867"/>
            <a:ext cx="1252447" cy="1252447"/>
          </a:xfrm>
          <a:prstGeom prst="rect">
            <a:avLst/>
          </a:prstGeom>
        </p:spPr>
      </p:pic>
      <p:pic>
        <p:nvPicPr>
          <p:cNvPr id="25" name="Graphic 24" descr="Disk">
            <a:extLst>
              <a:ext uri="{FF2B5EF4-FFF2-40B4-BE49-F238E27FC236}">
                <a16:creationId xmlns:a16="http://schemas.microsoft.com/office/drawing/2014/main" id="{3BFCE10D-9832-3C42-A48A-BA3EC3506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6085" y="2375867"/>
            <a:ext cx="1196295" cy="11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...</a:t>
            </a:r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724296"/>
            <a:ext cx="10987947" cy="45749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dirty="0"/>
              <a:t>A </a:t>
            </a:r>
            <a:r>
              <a:rPr lang="es-ES" sz="2400" dirty="0" err="1"/>
              <a:t>couple</a:t>
            </a:r>
            <a:r>
              <a:rPr lang="es-ES" sz="2400" dirty="0"/>
              <a:t> of </a:t>
            </a:r>
            <a:r>
              <a:rPr lang="es-ES" sz="2400" dirty="0" err="1"/>
              <a:t>advices</a:t>
            </a:r>
            <a:r>
              <a:rPr lang="es-E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Enable</a:t>
            </a:r>
            <a:r>
              <a:rPr lang="es-ES" sz="2400" b="1" dirty="0"/>
              <a:t> </a:t>
            </a:r>
            <a:r>
              <a:rPr lang="es-ES" sz="2400" b="1" dirty="0" err="1"/>
              <a:t>Buildkit</a:t>
            </a:r>
            <a:r>
              <a:rPr lang="es-ES" sz="2400" dirty="0"/>
              <a:t>: </a:t>
            </a:r>
            <a:r>
              <a:rPr lang="es-ES" sz="2400" dirty="0" err="1"/>
              <a:t>It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</a:t>
            </a:r>
            <a:r>
              <a:rPr lang="es-ES" sz="2400" dirty="0" err="1"/>
              <a:t>improve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performance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building</a:t>
            </a:r>
            <a:r>
              <a:rPr lang="es-ES" sz="2400" dirty="0"/>
              <a:t> </a:t>
            </a:r>
            <a:r>
              <a:rPr lang="es-ES" sz="2400" dirty="0" err="1"/>
              <a:t>Docker</a:t>
            </a:r>
            <a:r>
              <a:rPr lang="es-ES" sz="2400" dirty="0"/>
              <a:t> </a:t>
            </a:r>
            <a:r>
              <a:rPr lang="es-ES" sz="2400" dirty="0" err="1"/>
              <a:t>images</a:t>
            </a:r>
            <a:r>
              <a:rPr lang="es-E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/>
              <a:t>Install</a:t>
            </a:r>
            <a:r>
              <a:rPr lang="es-ES" sz="2400" b="1" dirty="0"/>
              <a:t> a </a:t>
            </a:r>
            <a:r>
              <a:rPr lang="es-ES" sz="2400" b="1" dirty="0" err="1"/>
              <a:t>Linter</a:t>
            </a:r>
            <a:r>
              <a:rPr lang="es-ES" sz="2400" b="1" dirty="0"/>
              <a:t> </a:t>
            </a:r>
            <a:r>
              <a:rPr lang="es-ES" sz="2400" b="1" dirty="0" err="1"/>
              <a:t>for</a:t>
            </a:r>
            <a:r>
              <a:rPr lang="es-ES" sz="2400" b="1" dirty="0"/>
              <a:t> </a:t>
            </a:r>
            <a:r>
              <a:rPr lang="es-ES" sz="2400" b="1" dirty="0" err="1"/>
              <a:t>Dockerfiles</a:t>
            </a:r>
            <a:r>
              <a:rPr lang="es-ES" sz="2400" b="1" dirty="0"/>
              <a:t> </a:t>
            </a:r>
            <a:r>
              <a:rPr lang="es-ES" sz="2400" b="1" dirty="0" err="1"/>
              <a:t>on</a:t>
            </a:r>
            <a:r>
              <a:rPr lang="es-ES" sz="2400" b="1" dirty="0"/>
              <a:t> </a:t>
            </a:r>
            <a:r>
              <a:rPr lang="es-ES" sz="2400" b="1" dirty="0" err="1"/>
              <a:t>your</a:t>
            </a:r>
            <a:r>
              <a:rPr lang="es-ES" sz="2400" b="1" dirty="0"/>
              <a:t> editor / IDE: </a:t>
            </a:r>
            <a:r>
              <a:rPr lang="es-ES" sz="2400" dirty="0" err="1"/>
              <a:t>It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</a:t>
            </a:r>
            <a:r>
              <a:rPr lang="es-ES" sz="2400" dirty="0" err="1"/>
              <a:t>help</a:t>
            </a:r>
            <a:r>
              <a:rPr lang="es-ES" sz="2400" dirty="0"/>
              <a:t> </a:t>
            </a:r>
            <a:r>
              <a:rPr lang="es-ES" sz="2400" dirty="0" err="1"/>
              <a:t>you</a:t>
            </a:r>
            <a:r>
              <a:rPr lang="es-ES" sz="2400" dirty="0"/>
              <a:t> to </a:t>
            </a:r>
            <a:r>
              <a:rPr lang="es-ES" sz="2400" dirty="0" err="1"/>
              <a:t>identify</a:t>
            </a:r>
            <a:r>
              <a:rPr lang="es-ES" sz="2400" dirty="0"/>
              <a:t> </a:t>
            </a:r>
            <a:r>
              <a:rPr lang="es-ES" sz="2400" dirty="0" err="1"/>
              <a:t>common</a:t>
            </a:r>
            <a:r>
              <a:rPr lang="es-ES" sz="2400" dirty="0"/>
              <a:t> </a:t>
            </a:r>
            <a:r>
              <a:rPr lang="es-ES" sz="2400" dirty="0" err="1"/>
              <a:t>pitfalls</a:t>
            </a:r>
            <a:r>
              <a:rPr lang="es-ES" sz="2400" dirty="0"/>
              <a:t> and </a:t>
            </a:r>
            <a:r>
              <a:rPr lang="es-ES" sz="2400" dirty="0" err="1"/>
              <a:t>syntax</a:t>
            </a:r>
            <a:r>
              <a:rPr lang="es-ES" sz="2400" dirty="0"/>
              <a:t> </a:t>
            </a:r>
            <a:r>
              <a:rPr lang="es-ES" sz="2400" dirty="0" err="1"/>
              <a:t>errors</a:t>
            </a:r>
            <a:r>
              <a:rPr lang="es-ES" sz="2400" dirty="0"/>
              <a:t>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developing</a:t>
            </a:r>
            <a:r>
              <a:rPr lang="es-ES" sz="2400" dirty="0"/>
              <a:t> </a:t>
            </a:r>
            <a:r>
              <a:rPr lang="es-ES" sz="2400" dirty="0" err="1"/>
              <a:t>Dockerfiles</a:t>
            </a:r>
            <a:r>
              <a:rPr lang="es-ES" sz="2400" dirty="0"/>
              <a:t>.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02261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b="1" dirty="0" err="1"/>
              <a:t>Buildkit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toolkit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u="sng" dirty="0">
                <a:hlinkClick r:id="rId3"/>
              </a:rPr>
              <a:t>Moby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,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improve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images</a:t>
            </a:r>
            <a:endParaRPr lang="es-ES" dirty="0"/>
          </a:p>
          <a:p>
            <a:br>
              <a:rPr lang="es-ES" dirty="0"/>
            </a:br>
            <a:r>
              <a:rPr lang="es-ES" dirty="0"/>
              <a:t>GitHub link: </a:t>
            </a:r>
            <a:r>
              <a:rPr lang="es-ES" u="sng" dirty="0">
                <a:hlinkClick r:id="rId4"/>
              </a:rPr>
              <a:t>https://github.com/moby/buildkit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Enable </a:t>
            </a:r>
            <a:r>
              <a:rPr lang="en-US" dirty="0" err="1"/>
              <a:t>Buildkit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79809" y="1463040"/>
            <a:ext cx="6569928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BuildKit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can be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enabled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two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different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ways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Exporting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tx1">
                    <a:lumMod val="50000"/>
                  </a:schemeClr>
                </a:solidFill>
              </a:rPr>
              <a:t>DOCKER_BUILDKIT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environment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variable:</a:t>
            </a: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ED75BC3-B588-9147-AF2B-C8C160354498}"/>
              </a:ext>
            </a:extLst>
          </p:cNvPr>
          <p:cNvSpPr txBox="1"/>
          <p:nvPr/>
        </p:nvSpPr>
        <p:spPr>
          <a:xfrm>
            <a:off x="592866" y="3532127"/>
            <a:ext cx="3587248" cy="235449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Configuring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Daemon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add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Buildkit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feature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Systems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edit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sz="1700" i="1" dirty="0" err="1">
                <a:solidFill>
                  <a:schemeClr val="tx1">
                    <a:lumMod val="50000"/>
                  </a:schemeClr>
                </a:solidFill>
              </a:rPr>
              <a:t>etc</a:t>
            </a:r>
            <a:r>
              <a:rPr lang="es-ES" sz="1700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sz="1700" i="1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sz="1700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sz="1700" i="1" dirty="0" err="1">
                <a:solidFill>
                  <a:schemeClr val="tx1">
                    <a:lumMod val="50000"/>
                  </a:schemeClr>
                </a:solidFill>
              </a:rPr>
              <a:t>daemon.json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MacOS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go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whale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taskbar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Preferences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Daemon</a:t>
            </a:r>
            <a:r>
              <a:rPr lang="es-ES" sz="17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s-ES" sz="1700" dirty="0" err="1">
                <a:solidFill>
                  <a:schemeClr val="tx1">
                    <a:lumMod val="50000"/>
                  </a:schemeClr>
                </a:solidFill>
              </a:rPr>
              <a:t>Advanced</a:t>
            </a:r>
            <a:endParaRPr lang="es-ES" sz="17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AD2C2-7BC7-8D4C-B593-01A4843F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324" y="2692689"/>
            <a:ext cx="3060837" cy="34893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AB10EC-763C-BD47-A686-4AE0518E28E8}"/>
              </a:ext>
            </a:extLst>
          </p:cNvPr>
          <p:cNvSpPr/>
          <p:nvPr/>
        </p:nvSpPr>
        <p:spPr>
          <a:xfrm>
            <a:off x="747575" y="2297662"/>
            <a:ext cx="3060837" cy="55399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 err="1">
                <a:solidFill>
                  <a:srgbClr val="C678DD"/>
                </a:solidFill>
                <a:latin typeface="Helvetica" pitchFamily="2" charset="0"/>
              </a:rPr>
              <a:t>export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DOCKER_BUILDKIT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=1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BE5046"/>
              </a:solidFill>
              <a:latin typeface="Helvetica" pitchFamily="2" charset="0"/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50CBC55C-E4CD-A34E-B4FF-44784ECF26EC}"/>
              </a:ext>
            </a:extLst>
          </p:cNvPr>
          <p:cNvSpPr/>
          <p:nvPr/>
        </p:nvSpPr>
        <p:spPr bwMode="gray">
          <a:xfrm flipH="1">
            <a:off x="10215154" y="505767"/>
            <a:ext cx="1973670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 err="1">
                <a:solidFill>
                  <a:schemeClr val="bg1"/>
                </a:solidFill>
              </a:rPr>
              <a:t>Buildkit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(Wikipedia) A </a:t>
            </a:r>
            <a:r>
              <a:rPr lang="es-ES" dirty="0" err="1"/>
              <a:t>linter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tool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analyzes</a:t>
            </a:r>
            <a:r>
              <a:rPr lang="es-ES" dirty="0"/>
              <a:t>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to </a:t>
            </a:r>
            <a:r>
              <a:rPr lang="es-ES" dirty="0" err="1"/>
              <a:t>flag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bugs, </a:t>
            </a:r>
            <a:r>
              <a:rPr lang="es-ES" dirty="0" err="1"/>
              <a:t>stylistic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and </a:t>
            </a:r>
            <a:r>
              <a:rPr lang="es-ES" dirty="0" err="1"/>
              <a:t>suspicious</a:t>
            </a:r>
            <a:r>
              <a:rPr lang="es-ES" dirty="0"/>
              <a:t> </a:t>
            </a:r>
            <a:r>
              <a:rPr lang="es-ES" dirty="0" err="1"/>
              <a:t>constructs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Install</a:t>
            </a:r>
            <a:r>
              <a:rPr lang="es-ES" dirty="0"/>
              <a:t> a </a:t>
            </a:r>
            <a:r>
              <a:rPr lang="es-ES" dirty="0" err="1"/>
              <a:t>Linter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Dockerfiles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editor / 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5" y="1807859"/>
            <a:ext cx="7218723" cy="341952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find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linters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Dockerfiles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almost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every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IDE.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linters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popular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IDEs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Atom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u="sng" dirty="0">
                <a:hlinkClick r:id="rId3"/>
              </a:rPr>
              <a:t>https://github.com/AtomLinter/linter-docker</a:t>
            </a:r>
            <a:r>
              <a:rPr lang="es-ES" dirty="0"/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Eclipse: </a:t>
            </a:r>
            <a:r>
              <a:rPr lang="es-ES" u="sng" dirty="0">
                <a:hlinkClick r:id="rId4"/>
              </a:rPr>
              <a:t>https://marketplace.eclipse.org/content/docker-editor</a:t>
            </a:r>
            <a:r>
              <a:rPr lang="es-ES" dirty="0"/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Visual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studio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u="sng" dirty="0">
                <a:hlinkClick r:id="rId5"/>
              </a:rPr>
              <a:t>https://marketplace.visualstudio.com/items?itemName=henriiik.docker-linter</a:t>
            </a: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rapezoid 102">
            <a:extLst>
              <a:ext uri="{FF2B5EF4-FFF2-40B4-BE49-F238E27FC236}">
                <a16:creationId xmlns:a16="http://schemas.microsoft.com/office/drawing/2014/main" id="{0A5A9766-AEB2-C94D-A4A7-9A3DDD14C9E2}"/>
              </a:ext>
            </a:extLst>
          </p:cNvPr>
          <p:cNvSpPr/>
          <p:nvPr/>
        </p:nvSpPr>
        <p:spPr bwMode="gray">
          <a:xfrm flipH="1">
            <a:off x="10206445" y="505767"/>
            <a:ext cx="1982379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Linter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2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3E4CE-99AA-43BC-9ED1-E96C942D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9780"/>
            <a:ext cx="6094413" cy="1034129"/>
          </a:xfrm>
        </p:spPr>
        <p:txBody>
          <a:bodyPr anchor="b"/>
          <a:lstStyle/>
          <a:p>
            <a:r>
              <a:rPr lang="es-ES" b="1" dirty="0"/>
              <a:t>A real </a:t>
            </a:r>
            <a:r>
              <a:rPr lang="es-ES" b="1" dirty="0" err="1"/>
              <a:t>example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9442316-81F7-404A-95EE-B34C226A1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600200"/>
            <a:ext cx="6644640" cy="4572000"/>
          </a:xfrm>
        </p:spPr>
        <p:txBody>
          <a:bodyPr/>
          <a:lstStyle/>
          <a:p>
            <a:pPr>
              <a:buNone/>
            </a:pPr>
            <a:r>
              <a:rPr lang="es-ES" sz="1600" dirty="0"/>
              <a:t>A </a:t>
            </a:r>
            <a:r>
              <a:rPr lang="es-ES" sz="1600" dirty="0" err="1"/>
              <a:t>journey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a </a:t>
            </a:r>
            <a:r>
              <a:rPr lang="es-ES" sz="1600" dirty="0" err="1"/>
              <a:t>very</a:t>
            </a:r>
            <a:r>
              <a:rPr lang="es-ES" sz="1600" dirty="0"/>
              <a:t> </a:t>
            </a:r>
            <a:r>
              <a:rPr lang="es-ES" sz="1600" dirty="0" err="1"/>
              <a:t>basic</a:t>
            </a:r>
            <a:r>
              <a:rPr lang="es-ES" sz="1600" dirty="0"/>
              <a:t> </a:t>
            </a:r>
            <a:r>
              <a:rPr lang="es-ES" sz="1600" dirty="0" err="1"/>
              <a:t>Dockerfile</a:t>
            </a:r>
            <a:r>
              <a:rPr lang="es-ES" sz="1600" dirty="0"/>
              <a:t> to </a:t>
            </a:r>
            <a:r>
              <a:rPr lang="es-ES" sz="1600" dirty="0" err="1"/>
              <a:t>make</a:t>
            </a:r>
            <a:r>
              <a:rPr lang="es-ES" sz="1600" dirty="0"/>
              <a:t> </a:t>
            </a: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production-ready</a:t>
            </a:r>
            <a:r>
              <a:rPr lang="es-ES" sz="1600" dirty="0"/>
              <a:t>:</a:t>
            </a:r>
          </a:p>
          <a:p>
            <a:pPr marL="400050" indent="-400050">
              <a:spcBef>
                <a:spcPts val="0"/>
              </a:spcBef>
              <a:buFont typeface="+mj-lt"/>
              <a:buAutoNum type="romanUcPeriod"/>
            </a:pPr>
            <a:r>
              <a:rPr lang="es-ES" sz="1600" dirty="0" err="1"/>
              <a:t>Take</a:t>
            </a:r>
            <a:r>
              <a:rPr lang="es-ES" sz="1600" dirty="0"/>
              <a:t> </a:t>
            </a:r>
            <a:r>
              <a:rPr lang="es-ES" sz="1600" dirty="0" err="1"/>
              <a:t>advantage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build</a:t>
            </a:r>
            <a:r>
              <a:rPr lang="es-ES" sz="1600" dirty="0"/>
              <a:t> cache.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 err="1"/>
              <a:t>Avoid</a:t>
            </a:r>
            <a:r>
              <a:rPr lang="es-ES" sz="1600" dirty="0"/>
              <a:t> </a:t>
            </a:r>
            <a:r>
              <a:rPr lang="es-ES" sz="1600" dirty="0" err="1"/>
              <a:t>packaging</a:t>
            </a:r>
            <a:r>
              <a:rPr lang="es-ES" sz="1600" dirty="0"/>
              <a:t> </a:t>
            </a:r>
            <a:r>
              <a:rPr lang="es-ES" sz="1600" dirty="0" err="1"/>
              <a:t>dependencies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you</a:t>
            </a:r>
            <a:r>
              <a:rPr lang="es-ES" sz="1600" dirty="0"/>
              <a:t> do </a:t>
            </a:r>
            <a:r>
              <a:rPr lang="es-ES" sz="1600" dirty="0" err="1"/>
              <a:t>not</a:t>
            </a:r>
            <a:r>
              <a:rPr lang="es-ES" sz="1600" dirty="0"/>
              <a:t> </a:t>
            </a:r>
            <a:r>
              <a:rPr lang="es-ES" sz="1600" dirty="0" err="1"/>
              <a:t>need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Use </a:t>
            </a:r>
            <a:r>
              <a:rPr lang="es-ES" sz="1600" dirty="0" err="1"/>
              <a:t>minideb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 err="1"/>
              <a:t>Reuse</a:t>
            </a:r>
            <a:r>
              <a:rPr lang="es-ES" sz="1600" dirty="0"/>
              <a:t> </a:t>
            </a:r>
            <a:r>
              <a:rPr lang="es-ES" sz="1600" dirty="0" err="1"/>
              <a:t>maintained</a:t>
            </a:r>
            <a:r>
              <a:rPr lang="es-ES" sz="1600" dirty="0"/>
              <a:t> </a:t>
            </a:r>
            <a:r>
              <a:rPr lang="es-ES" sz="1600" dirty="0" err="1"/>
              <a:t>images</a:t>
            </a:r>
            <a:r>
              <a:rPr lang="es-ES" sz="1600" dirty="0"/>
              <a:t> </a:t>
            </a:r>
            <a:r>
              <a:rPr lang="es-ES" sz="1600" dirty="0" err="1"/>
              <a:t>when</a:t>
            </a:r>
            <a:r>
              <a:rPr lang="es-ES" sz="1600" dirty="0"/>
              <a:t> posible.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Use </a:t>
            </a:r>
            <a:r>
              <a:rPr lang="es-ES" sz="1600" dirty="0" err="1"/>
              <a:t>multi-stage</a:t>
            </a:r>
            <a:r>
              <a:rPr lang="es-ES" sz="1600" dirty="0"/>
              <a:t> </a:t>
            </a:r>
            <a:r>
              <a:rPr lang="es-ES" sz="1600" dirty="0" err="1"/>
              <a:t>builds</a:t>
            </a:r>
            <a:r>
              <a:rPr lang="es-ES" sz="1600" dirty="0"/>
              <a:t> to </a:t>
            </a:r>
            <a:r>
              <a:rPr lang="es-ES" sz="1600" dirty="0" err="1"/>
              <a:t>separate</a:t>
            </a:r>
            <a:r>
              <a:rPr lang="es-ES" sz="1600" dirty="0"/>
              <a:t> </a:t>
            </a:r>
            <a:r>
              <a:rPr lang="es-ES" sz="1600" dirty="0" err="1"/>
              <a:t>build</a:t>
            </a:r>
            <a:r>
              <a:rPr lang="es-ES" sz="1600" dirty="0"/>
              <a:t> and </a:t>
            </a:r>
            <a:r>
              <a:rPr lang="es-ES" sz="1600" dirty="0" err="1"/>
              <a:t>runtime</a:t>
            </a:r>
            <a:r>
              <a:rPr lang="es-ES" sz="1600" dirty="0"/>
              <a:t> </a:t>
            </a:r>
            <a:r>
              <a:rPr lang="es-ES" sz="1600" dirty="0" err="1"/>
              <a:t>environments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Use </a:t>
            </a:r>
            <a:r>
              <a:rPr lang="es-ES" sz="1600" dirty="0" err="1"/>
              <a:t>the</a:t>
            </a:r>
            <a:r>
              <a:rPr lang="es-ES" sz="1600" dirty="0"/>
              <a:t> non-</a:t>
            </a:r>
            <a:r>
              <a:rPr lang="es-ES" sz="1600" dirty="0" err="1"/>
              <a:t>root</a:t>
            </a:r>
            <a:r>
              <a:rPr lang="es-ES" sz="1600" dirty="0"/>
              <a:t> </a:t>
            </a:r>
            <a:r>
              <a:rPr lang="es-ES" sz="1600" dirty="0" err="1"/>
              <a:t>approach</a:t>
            </a:r>
            <a:r>
              <a:rPr lang="es-ES" sz="1600" dirty="0"/>
              <a:t> to </a:t>
            </a:r>
            <a:r>
              <a:rPr lang="es-ES" sz="1600" dirty="0" err="1"/>
              <a:t>enforce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</a:t>
            </a:r>
            <a:r>
              <a:rPr lang="es-ES" sz="1600" dirty="0" err="1"/>
              <a:t>security</a:t>
            </a:r>
            <a:endParaRPr lang="es-ES" sz="1600" dirty="0"/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Set </a:t>
            </a:r>
            <a:r>
              <a:rPr lang="es-ES" sz="1600" dirty="0" err="1"/>
              <a:t>the</a:t>
            </a:r>
            <a:r>
              <a:rPr lang="es-ES" sz="1600" dirty="0"/>
              <a:t> WORKDIR </a:t>
            </a:r>
            <a:r>
              <a:rPr lang="es-ES" sz="1600" dirty="0" err="1"/>
              <a:t>instruction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Mount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application</a:t>
            </a:r>
            <a:r>
              <a:rPr lang="es-ES" sz="1600" dirty="0"/>
              <a:t> </a:t>
            </a:r>
            <a:r>
              <a:rPr lang="es-ES" sz="1600" dirty="0" err="1"/>
              <a:t>configuration</a:t>
            </a:r>
            <a:r>
              <a:rPr lang="es-ES" sz="1600" dirty="0"/>
              <a:t> and use </a:t>
            </a:r>
            <a:r>
              <a:rPr lang="es-ES" sz="1600" dirty="0" err="1"/>
              <a:t>the</a:t>
            </a:r>
            <a:r>
              <a:rPr lang="es-ES" sz="1600" dirty="0"/>
              <a:t> VOLUME </a:t>
            </a:r>
            <a:r>
              <a:rPr lang="es-ES" sz="1600" dirty="0" err="1"/>
              <a:t>instruction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 err="1"/>
              <a:t>Redirect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application</a:t>
            </a:r>
            <a:r>
              <a:rPr lang="es-ES" sz="1600" dirty="0"/>
              <a:t> </a:t>
            </a:r>
            <a:r>
              <a:rPr lang="es-ES" sz="1600" dirty="0" err="1"/>
              <a:t>logs</a:t>
            </a:r>
            <a:r>
              <a:rPr lang="es-ES" sz="1600" dirty="0"/>
              <a:t> to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stdout</a:t>
            </a:r>
            <a:r>
              <a:rPr lang="es-ES" sz="1600" dirty="0"/>
              <a:t>/</a:t>
            </a:r>
            <a:r>
              <a:rPr lang="es-ES" sz="1600" dirty="0" err="1"/>
              <a:t>stderr</a:t>
            </a:r>
            <a:r>
              <a:rPr lang="es-ES" sz="1600" dirty="0"/>
              <a:t>.</a:t>
            </a:r>
          </a:p>
          <a:p>
            <a:pPr marL="400050" indent="-400050" fontAlgn="base">
              <a:spcBef>
                <a:spcPts val="0"/>
              </a:spcBef>
              <a:buFont typeface="+mj-lt"/>
              <a:buAutoNum type="romanUcPeriod"/>
            </a:pPr>
            <a:r>
              <a:rPr lang="es-ES" sz="1600" dirty="0"/>
              <a:t>Define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entrypoint</a:t>
            </a:r>
            <a:r>
              <a:rPr lang="es-ES" sz="1600" dirty="0"/>
              <a:t>.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8EF9A91-7EB9-634A-9A29-FB3DC6430E6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1699" y="959875"/>
            <a:ext cx="5361244" cy="247743"/>
          </a:xfrm>
        </p:spPr>
        <p:txBody>
          <a:bodyPr/>
          <a:lstStyle/>
          <a:p>
            <a:r>
              <a:rPr lang="en-US" dirty="0"/>
              <a:t>Improving a Node.js app Docker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br>
              <a:rPr lang="es-ES" dirty="0"/>
            </a:br>
            <a:endParaRPr lang="en-US" dirty="0"/>
          </a:p>
        </p:txBody>
      </p:sp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66FF8D92-210F-5745-BB14-4B49D6B9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091" y="242324"/>
            <a:ext cx="1950391" cy="72185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FB69A1-8DA8-7641-87E0-D22BC03EC531}"/>
              </a:ext>
            </a:extLst>
          </p:cNvPr>
          <p:cNvSpPr/>
          <p:nvPr/>
        </p:nvSpPr>
        <p:spPr>
          <a:xfrm>
            <a:off x="579808" y="1262744"/>
            <a:ext cx="5699071" cy="480084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'use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strict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56B6C2"/>
                </a:solidFill>
                <a:latin typeface="Helvetica" pitchFamily="2" charset="0"/>
              </a:rPr>
              <a:t>require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fs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56B6C2"/>
                </a:solidFill>
                <a:latin typeface="Helvetica" pitchFamily="2" charset="0"/>
              </a:rPr>
              <a:t>require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fs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myLogFileStream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fs.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createWriteStream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'/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var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/log/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app.log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myConsole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new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console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.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Console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myLogFileStream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myLogFileStream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i="1" dirty="0">
                <a:solidFill>
                  <a:srgbClr val="5C6370"/>
                </a:solidFill>
                <a:latin typeface="Helvetica" pitchFamily="2" charset="0"/>
              </a:rPr>
              <a:t>// </a:t>
            </a:r>
            <a:r>
              <a:rPr lang="es-ES" sz="1400" i="1" dirty="0" err="1">
                <a:solidFill>
                  <a:srgbClr val="5C6370"/>
                </a:solidFill>
                <a:latin typeface="Helvetica" pitchFamily="2" charset="0"/>
              </a:rPr>
              <a:t>Constants</a:t>
            </a:r>
            <a:r>
              <a:rPr lang="es-ES" sz="14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serverHost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'127.0.0.1'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serverPort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80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i="1" dirty="0">
                <a:solidFill>
                  <a:srgbClr val="5C6370"/>
                </a:solidFill>
                <a:latin typeface="Helvetica" pitchFamily="2" charset="0"/>
              </a:rPr>
              <a:t>// Express app</a:t>
            </a:r>
            <a:r>
              <a:rPr lang="es-ES" sz="14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C678DD"/>
                </a:solidFill>
                <a:latin typeface="Helvetica" pitchFamily="2" charset="0"/>
              </a:rPr>
              <a:t>const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app 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=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app.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get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'/'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(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req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res)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=&gt;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res.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send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Hello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world</a:t>
            </a:r>
            <a:r>
              <a:rPr lang="es-ES" sz="1400" dirty="0">
                <a:solidFill>
                  <a:srgbClr val="56B6C2"/>
                </a:solidFill>
                <a:latin typeface="Helvetica" pitchFamily="2" charset="0"/>
              </a:rPr>
              <a:t>\n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});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app.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listen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serverPort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myConsole.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log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(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`Running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on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http://</a:t>
            </a: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${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serverHost</a:t>
            </a: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}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${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serverPort</a:t>
            </a: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}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`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);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BE5046"/>
              </a:solidFill>
              <a:latin typeface="Helvetica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6EC87F-02AE-484D-8631-AAF9E5402AA2}"/>
              </a:ext>
            </a:extLst>
          </p:cNvPr>
          <p:cNvSpPr/>
          <p:nvPr/>
        </p:nvSpPr>
        <p:spPr>
          <a:xfrm>
            <a:off x="6932023" y="1604554"/>
            <a:ext cx="4676994" cy="407803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express_example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version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"1.0.0"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description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"Express App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Example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author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"Juan Ariza &lt;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juanariza@vmware.com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&gt;"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main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engines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node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"&gt;=10"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},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"scripts"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start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node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},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dependencies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"^4.17.1"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}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}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98C37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br>
              <a:rPr lang="es-ES" dirty="0"/>
            </a:b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BFEC98-2E8F-1040-BE32-4FB590A48395}"/>
              </a:ext>
            </a:extLst>
          </p:cNvPr>
          <p:cNvSpPr/>
          <p:nvPr/>
        </p:nvSpPr>
        <p:spPr>
          <a:xfrm>
            <a:off x="1201783" y="1254038"/>
            <a:ext cx="10284823" cy="486180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debian</a:t>
            </a: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Copy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application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files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. /app</a:t>
            </a:r>
          </a:p>
          <a:p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Install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required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system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packages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update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-y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imagemagick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software-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properties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-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common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gnupg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vim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ssh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-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sL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deb.nodesource.com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/setup_10.x |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bash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-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-y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nodejs</a:t>
            </a: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Install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NPM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dependencies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npm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--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prefix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/app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npm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start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"--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prefix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"app"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0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br>
              <a:rPr lang="es-E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F830C-3D94-C145-8094-7592956C0BAB}"/>
              </a:ext>
            </a:extLst>
          </p:cNvPr>
          <p:cNvSpPr txBox="1"/>
          <p:nvPr/>
        </p:nvSpPr>
        <p:spPr>
          <a:xfrm>
            <a:off x="579809" y="1262742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run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F7AD6-7B2D-1B4E-888A-6BD064B06D30}"/>
              </a:ext>
            </a:extLst>
          </p:cNvPr>
          <p:cNvSpPr txBox="1"/>
          <p:nvPr/>
        </p:nvSpPr>
        <p:spPr>
          <a:xfrm>
            <a:off x="8891451" y="1750422"/>
            <a:ext cx="2516778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took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129.2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seconds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to be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built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80565-D896-E74B-BB62-8844DCC2401E}"/>
              </a:ext>
            </a:extLst>
          </p:cNvPr>
          <p:cNvSpPr txBox="1"/>
          <p:nvPr/>
        </p:nvSpPr>
        <p:spPr>
          <a:xfrm>
            <a:off x="8891451" y="4807131"/>
            <a:ext cx="298704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Open a browser and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go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http://127.0.0.1:8080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B06B3D-3572-F542-96BB-C390816555EA}"/>
              </a:ext>
            </a:extLst>
          </p:cNvPr>
          <p:cNvSpPr/>
          <p:nvPr/>
        </p:nvSpPr>
        <p:spPr>
          <a:xfrm>
            <a:off x="780596" y="1673240"/>
            <a:ext cx="7092442" cy="461554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express-image:0.0.1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[+]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Building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129.2s (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12/12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)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FINISHED </a:t>
            </a:r>
            <a:br>
              <a:rPr lang="es-ES" sz="1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internal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load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definition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Dockerfile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                                                                        0.1s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transferring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dockerfile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425B                                                                                                        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internal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load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.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dockerignore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                                                                                                             0.1s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transferring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context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2B                                                                                                                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internal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load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metadata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for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docker.io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library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debian:latest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                                                    3.1s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internal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load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context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                                                                                                               0.6s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transferring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context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153.42kB                                                                                                     0.5s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[1/7]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FROM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docker.io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library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/debian@sha256:...                                                                             15.7s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resolve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docker.io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/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library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/debian@sha256:...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                                                                               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sha256:…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529B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/ 529B                                                                                                                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sha256:…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1.50kB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/ 1.50kB                                                                                                          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sha256:…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50.38MB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/ 50.38MB                                                                                                    7.4s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sha256:…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1.64kB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/ 1.64kB                                                                                                          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extracting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sha256:…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                                                                                                                   7.5s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[2/7]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COPY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. /app                                                                                                                              0.1s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[3/7]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RUN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update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                                                                                                       8.6s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[4/7]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RUN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imagemagick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software-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properties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-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common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gnupg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vim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ssh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 62.7s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[5/7]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RUN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</a:t>
            </a:r>
            <a:r>
              <a:rPr lang="es-ES" sz="1000" dirty="0" err="1">
                <a:solidFill>
                  <a:srgbClr val="D19A66"/>
                </a:solidFill>
                <a:latin typeface="Helvetica" pitchFamily="2" charset="0"/>
              </a:rPr>
              <a:t>sL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deb.nodesource.com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/setup_10.x 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bash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                                     12.9s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[6/7]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RUN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apt-get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nodejs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                                                                                         15.1s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[7/7]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RUN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npm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000" dirty="0" err="1">
                <a:solidFill>
                  <a:srgbClr val="D19A66"/>
                </a:solidFill>
                <a:latin typeface="Helvetica" pitchFamily="2" charset="0"/>
              </a:rPr>
              <a:t>prefix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/app                                                                                                    0.1s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exporting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to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image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                                                                                                                            0.6s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exporting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layers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                                                                                                                           10.6s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writing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61AFEF"/>
                </a:solidFill>
                <a:latin typeface="Helvetica" pitchFamily="2" charset="0"/>
              </a:rPr>
              <a:t>image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sha256:…                                                                                                               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=</a:t>
            </a:r>
            <a:r>
              <a:rPr lang="es-ES" sz="1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naming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to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docker.io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000" dirty="0" err="1">
                <a:solidFill>
                  <a:srgbClr val="ABB2BF"/>
                </a:solidFill>
                <a:latin typeface="Helvetica" pitchFamily="2" charset="0"/>
              </a:rPr>
              <a:t>library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/express-image:0.0.1                                                                          0.0s </a:t>
            </a:r>
            <a:br>
              <a:rPr lang="es-ES" sz="1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0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000" dirty="0" err="1">
                <a:solidFill>
                  <a:srgbClr val="D19A66"/>
                </a:solidFill>
                <a:latin typeface="Helvetica" pitchFamily="2" charset="0"/>
              </a:rPr>
              <a:t>it</a:t>
            </a:r>
            <a:r>
              <a:rPr lang="es-ES" sz="1000" dirty="0">
                <a:solidFill>
                  <a:srgbClr val="D19A66"/>
                </a:solidFill>
                <a:latin typeface="Helvetica" pitchFamily="2" charset="0"/>
              </a:rPr>
              <a:t> -p 8080:80</a:t>
            </a:r>
            <a:r>
              <a:rPr lang="es-ES" sz="1000" dirty="0">
                <a:solidFill>
                  <a:srgbClr val="ABB2BF"/>
                </a:solidFill>
                <a:latin typeface="Helvetica" pitchFamily="2" charset="0"/>
              </a:rPr>
              <a:t> express-image:0.0.1</a:t>
            </a:r>
          </a:p>
        </p:txBody>
      </p:sp>
    </p:spTree>
    <p:extLst>
      <p:ext uri="{BB962C8B-B14F-4D97-AF65-F5344CB8AC3E}">
        <p14:creationId xmlns:p14="http://schemas.microsoft.com/office/powerpoint/2010/main" val="9315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Build</a:t>
            </a:r>
            <a:r>
              <a:rPr lang="es-ES" dirty="0"/>
              <a:t> cache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and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in </a:t>
            </a:r>
            <a:r>
              <a:rPr lang="es-ES" dirty="0" err="1"/>
              <a:t>mind</a:t>
            </a:r>
            <a:r>
              <a:rPr lang="es-ES" dirty="0"/>
              <a:t> to reduce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time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reusing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br>
              <a:rPr lang="es-ES" dirty="0"/>
            </a:b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emulate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rebuilding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apps’ </a:t>
            </a:r>
            <a:r>
              <a:rPr lang="es-ES" dirty="0" err="1"/>
              <a:t>image</a:t>
            </a:r>
            <a:r>
              <a:rPr lang="es-ES" dirty="0"/>
              <a:t> to introduce a new </a:t>
            </a:r>
            <a:r>
              <a:rPr lang="es-ES" dirty="0" err="1"/>
              <a:t>change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so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cache </a:t>
            </a:r>
            <a:r>
              <a:rPr lang="es-ES" dirty="0" err="1"/>
              <a:t>work</a:t>
            </a:r>
            <a:r>
              <a:rPr lang="es-ES" dirty="0"/>
              <a:t>...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23201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Edit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message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console.log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at </a:t>
            </a: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server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.js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96C4-F255-8942-BAF1-5A3465C043F6}"/>
              </a:ext>
            </a:extLst>
          </p:cNvPr>
          <p:cNvSpPr txBox="1"/>
          <p:nvPr/>
        </p:nvSpPr>
        <p:spPr>
          <a:xfrm>
            <a:off x="579809" y="3347940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Switch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order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layers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so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able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avoid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reinstalling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repeat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process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861D-0910-134F-BF2D-41F1823E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3901938"/>
            <a:ext cx="2974068" cy="249767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36AB3F-AD40-E441-81C9-4D7DEA16C3CD}"/>
              </a:ext>
            </a:extLst>
          </p:cNvPr>
          <p:cNvSpPr/>
          <p:nvPr/>
        </p:nvSpPr>
        <p:spPr>
          <a:xfrm>
            <a:off x="579809" y="2074779"/>
            <a:ext cx="7092442" cy="106440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sed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ie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's/Running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on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Website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available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at/g'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express-image:0.0.2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[+] 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Building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115.5s (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12/12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) 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FINISHED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ABA18C-B2D6-F34D-8CB0-05B7437C418F}"/>
              </a:ext>
            </a:extLst>
          </p:cNvPr>
          <p:cNvSpPr/>
          <p:nvPr/>
        </p:nvSpPr>
        <p:spPr>
          <a:xfrm>
            <a:off x="3672252" y="4556006"/>
            <a:ext cx="4313508" cy="87814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E06C75"/>
                </a:solidFill>
                <a:latin typeface="Helvetica" pitchFamily="2" charset="0"/>
              </a:rPr>
              <a:t>sed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</a:t>
            </a:r>
            <a:r>
              <a:rPr lang="es-ES" sz="1200" dirty="0" err="1">
                <a:solidFill>
                  <a:srgbClr val="D19A66"/>
                </a:solidFill>
                <a:latin typeface="Helvetica" pitchFamily="2" charset="0"/>
              </a:rPr>
              <a:t>ie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's/Running 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on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Website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available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 at/g'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2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express-image:0.0.2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[+] </a:t>
            </a: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Building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11.8 (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12/12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) 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FINISHED </a:t>
            </a:r>
            <a:br>
              <a:rPr lang="es-ES" sz="1200" dirty="0">
                <a:solidFill>
                  <a:srgbClr val="61AFEF"/>
                </a:solidFill>
                <a:latin typeface="Helvetica" pitchFamily="2" charset="0"/>
              </a:rPr>
            </a:br>
            <a:endParaRPr lang="es-ES" sz="12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7" name="Trapezoid 102">
            <a:extLst>
              <a:ext uri="{FF2B5EF4-FFF2-40B4-BE49-F238E27FC236}">
                <a16:creationId xmlns:a16="http://schemas.microsoft.com/office/drawing/2014/main" id="{EA44A18D-2FDF-1A44-8692-1455210CB163}"/>
              </a:ext>
            </a:extLst>
          </p:cNvPr>
          <p:cNvSpPr/>
          <p:nvPr/>
        </p:nvSpPr>
        <p:spPr bwMode="gray">
          <a:xfrm flipH="1">
            <a:off x="8577942" y="367332"/>
            <a:ext cx="361088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Taking advantage of the build cache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Build</a:t>
            </a:r>
            <a:r>
              <a:rPr lang="es-ES" dirty="0"/>
              <a:t> cache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and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in </a:t>
            </a:r>
            <a:r>
              <a:rPr lang="es-ES" dirty="0" err="1"/>
              <a:t>mind</a:t>
            </a:r>
            <a:r>
              <a:rPr lang="es-ES" dirty="0"/>
              <a:t> to reduce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 time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reusing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layers</a:t>
            </a:r>
            <a:r>
              <a:rPr lang="es-ES" dirty="0"/>
              <a:t>.</a:t>
            </a:r>
          </a:p>
          <a:p>
            <a:br>
              <a:rPr lang="es-ES" dirty="0"/>
            </a:b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emulate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rebuilding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apps’ </a:t>
            </a:r>
            <a:r>
              <a:rPr lang="es-ES" dirty="0" err="1"/>
              <a:t>image</a:t>
            </a:r>
            <a:r>
              <a:rPr lang="es-ES" dirty="0"/>
              <a:t> to introduce a new </a:t>
            </a:r>
            <a:r>
              <a:rPr lang="es-ES" dirty="0" err="1"/>
              <a:t>change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so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cache </a:t>
            </a:r>
            <a:r>
              <a:rPr lang="es-ES" dirty="0" err="1"/>
              <a:t>work</a:t>
            </a:r>
            <a:r>
              <a:rPr lang="es-ES" dirty="0"/>
              <a:t>...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23201"/>
            <a:ext cx="6966173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What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would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happen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 single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changes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README.md</a:t>
            </a:r>
            <a:r>
              <a:rPr lang="es-ES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file (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any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file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which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repository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it's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related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96C4-F255-8942-BAF1-5A3465C043F6}"/>
              </a:ext>
            </a:extLst>
          </p:cNvPr>
          <p:cNvSpPr txBox="1"/>
          <p:nvPr/>
        </p:nvSpPr>
        <p:spPr>
          <a:xfrm>
            <a:off x="579809" y="2402064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Be more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specific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about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files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copy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make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sure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invalidating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cache.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0FE8D-880F-BF4F-B4DD-4DE575ED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93" y="2956062"/>
            <a:ext cx="3410812" cy="2261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9385CA-150C-A640-A189-DB401C1B93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579809" y="5217162"/>
            <a:ext cx="7043398" cy="923330"/>
          </a:xfrm>
          <a:prstGeom prst="rect">
            <a:avLst/>
          </a:prstGeom>
          <a:solidFill>
            <a:schemeClr val="bg2"/>
          </a:solidFill>
          <a:ln w="25400">
            <a:solidFill>
              <a:srgbClr val="F8981D"/>
            </a:solidFill>
            <a:prstDash val="solid"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600" b="1" dirty="0"/>
              <a:t>Note: </a:t>
            </a:r>
            <a:r>
              <a:rPr lang="en-US" sz="1600" dirty="0"/>
              <a:t>U</a:t>
            </a:r>
            <a:r>
              <a:rPr lang="es-ES" sz="1600" dirty="0"/>
              <a:t>se COPY </a:t>
            </a:r>
            <a:r>
              <a:rPr lang="es-ES" sz="1600" dirty="0" err="1"/>
              <a:t>instead</a:t>
            </a:r>
            <a:r>
              <a:rPr lang="es-ES" sz="1600" dirty="0"/>
              <a:t> of ADD </a:t>
            </a:r>
            <a:r>
              <a:rPr lang="es-ES" sz="1600" dirty="0" err="1"/>
              <a:t>when</a:t>
            </a:r>
            <a:r>
              <a:rPr lang="es-ES" sz="1600" dirty="0"/>
              <a:t> </a:t>
            </a:r>
            <a:r>
              <a:rPr lang="es-ES" sz="1600" dirty="0" err="1"/>
              <a:t>possible</a:t>
            </a:r>
            <a:r>
              <a:rPr lang="es-ES" sz="1600" dirty="0"/>
              <a:t>. </a:t>
            </a:r>
            <a:r>
              <a:rPr lang="es-ES" sz="1600" dirty="0" err="1"/>
              <a:t>Both</a:t>
            </a:r>
            <a:r>
              <a:rPr lang="es-ES" sz="1600" dirty="0"/>
              <a:t> </a:t>
            </a:r>
            <a:r>
              <a:rPr lang="es-ES" sz="1600" dirty="0" err="1"/>
              <a:t>commands</a:t>
            </a:r>
            <a:r>
              <a:rPr lang="es-ES" sz="1600" dirty="0"/>
              <a:t> do </a:t>
            </a:r>
            <a:r>
              <a:rPr lang="es-ES" sz="1600" dirty="0" err="1"/>
              <a:t>basically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same</a:t>
            </a:r>
            <a:r>
              <a:rPr lang="es-ES" sz="1600" dirty="0"/>
              <a:t> </a:t>
            </a:r>
            <a:r>
              <a:rPr lang="es-ES" sz="1600" dirty="0" err="1"/>
              <a:t>but</a:t>
            </a:r>
            <a:r>
              <a:rPr lang="es-ES" sz="1600" dirty="0"/>
              <a:t> ADD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much</a:t>
            </a:r>
            <a:r>
              <a:rPr lang="es-ES" sz="1600" dirty="0"/>
              <a:t> more </a:t>
            </a:r>
            <a:r>
              <a:rPr lang="es-ES" sz="1600" dirty="0" err="1"/>
              <a:t>complex</a:t>
            </a:r>
            <a:r>
              <a:rPr lang="es-ES" sz="1600" dirty="0"/>
              <a:t> (</a:t>
            </a:r>
            <a:r>
              <a:rPr lang="es-ES" sz="1600" dirty="0" err="1"/>
              <a:t>it</a:t>
            </a:r>
            <a:r>
              <a:rPr lang="es-ES" sz="1600" dirty="0"/>
              <a:t> has extra </a:t>
            </a:r>
            <a:r>
              <a:rPr lang="es-ES" sz="1600" dirty="0" err="1"/>
              <a:t>features</a:t>
            </a:r>
            <a:r>
              <a:rPr lang="es-ES" sz="1600" dirty="0"/>
              <a:t> </a:t>
            </a:r>
            <a:r>
              <a:rPr lang="es-ES" sz="1600" dirty="0" err="1"/>
              <a:t>like</a:t>
            </a:r>
            <a:r>
              <a:rPr lang="es-ES" sz="1600" dirty="0"/>
              <a:t> </a:t>
            </a:r>
            <a:r>
              <a:rPr lang="es-ES" sz="1600" dirty="0" err="1"/>
              <a:t>extracting</a:t>
            </a:r>
            <a:r>
              <a:rPr lang="es-ES" sz="1600" dirty="0"/>
              <a:t> files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copying</a:t>
            </a:r>
            <a:r>
              <a:rPr lang="es-ES" sz="1600" dirty="0"/>
              <a:t> </a:t>
            </a:r>
            <a:r>
              <a:rPr lang="es-ES" sz="1600" dirty="0" err="1"/>
              <a:t>them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remote</a:t>
            </a:r>
            <a:r>
              <a:rPr lang="es-ES" sz="1600" dirty="0"/>
              <a:t> </a:t>
            </a:r>
            <a:r>
              <a:rPr lang="es-ES" sz="1600" dirty="0" err="1"/>
              <a:t>sources</a:t>
            </a:r>
            <a:r>
              <a:rPr lang="es-ES" sz="1600" dirty="0"/>
              <a:t>).</a:t>
            </a:r>
          </a:p>
        </p:txBody>
      </p:sp>
      <p:sp>
        <p:nvSpPr>
          <p:cNvPr id="12" name="Trapezoid 102">
            <a:extLst>
              <a:ext uri="{FF2B5EF4-FFF2-40B4-BE49-F238E27FC236}">
                <a16:creationId xmlns:a16="http://schemas.microsoft.com/office/drawing/2014/main" id="{7B1360D4-165F-2942-BFA8-37C6DF286D58}"/>
              </a:ext>
            </a:extLst>
          </p:cNvPr>
          <p:cNvSpPr/>
          <p:nvPr/>
        </p:nvSpPr>
        <p:spPr bwMode="gray">
          <a:xfrm flipH="1">
            <a:off x="8577942" y="367332"/>
            <a:ext cx="361088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Taking advantage of the build cache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63384" y="1644764"/>
            <a:ext cx="7315200" cy="432278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How to create Docker Images: creating </a:t>
            </a:r>
            <a:r>
              <a:rPr lang="en-US" dirty="0" err="1"/>
              <a:t>Dockerfiles</a:t>
            </a: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Become a “pro” building containers: </a:t>
            </a:r>
            <a:r>
              <a:rPr lang="en-US" dirty="0" err="1"/>
              <a:t>Dockerfile</a:t>
            </a:r>
            <a:r>
              <a:rPr lang="en-US" dirty="0"/>
              <a:t> Best Practices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Initializing your apps: Bash Containers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Lunch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Exercises</a:t>
            </a:r>
          </a:p>
          <a:p>
            <a:pPr marL="400050" lvl="1" indent="-400050">
              <a:buFont typeface="+mj-lt"/>
              <a:buAutoNum type="romanU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to run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production</a:t>
            </a:r>
            <a:r>
              <a:rPr lang="es-ES" dirty="0"/>
              <a:t>,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unused</a:t>
            </a:r>
            <a:r>
              <a:rPr lang="es-ES" dirty="0"/>
              <a:t> </a:t>
            </a:r>
            <a:r>
              <a:rPr lang="es-ES" dirty="0" err="1"/>
              <a:t>package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included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debugging</a:t>
            </a:r>
            <a:r>
              <a:rPr lang="es-ES" dirty="0"/>
              <a:t> </a:t>
            </a:r>
            <a:r>
              <a:rPr lang="es-ES" dirty="0" err="1"/>
              <a:t>purposes</a:t>
            </a:r>
            <a:r>
              <a:rPr lang="es-ES" dirty="0"/>
              <a:t>, </a:t>
            </a:r>
            <a:r>
              <a:rPr lang="es-ES" dirty="0" err="1"/>
              <a:t>should</a:t>
            </a:r>
            <a:r>
              <a:rPr lang="es-ES" dirty="0"/>
              <a:t> be removed.</a:t>
            </a: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23201"/>
            <a:ext cx="7218723" cy="13849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Currently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shipping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unnecessary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such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ssh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access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exec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command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instead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SSH’ing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vim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debugging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purposes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install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when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required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instead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default.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remove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both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F7600-099E-6A48-9EE0-C94FE89E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2" y="2734489"/>
            <a:ext cx="8129091" cy="2906816"/>
          </a:xfrm>
          <a:prstGeom prst="rect">
            <a:avLst/>
          </a:prstGeom>
        </p:spPr>
      </p:pic>
      <p:sp>
        <p:nvSpPr>
          <p:cNvPr id="12" name="Trapezoid 102">
            <a:extLst>
              <a:ext uri="{FF2B5EF4-FFF2-40B4-BE49-F238E27FC236}">
                <a16:creationId xmlns:a16="http://schemas.microsoft.com/office/drawing/2014/main" id="{1C302064-51B2-0E48-8A85-BE31789AB622}"/>
              </a:ext>
            </a:extLst>
          </p:cNvPr>
          <p:cNvSpPr/>
          <p:nvPr/>
        </p:nvSpPr>
        <p:spPr bwMode="gray">
          <a:xfrm flipH="1">
            <a:off x="8577942" y="367332"/>
            <a:ext cx="361088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Avoid dependencies that you don’t need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04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to run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production</a:t>
            </a:r>
            <a:r>
              <a:rPr lang="es-ES" dirty="0"/>
              <a:t>,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unused</a:t>
            </a:r>
            <a:r>
              <a:rPr lang="es-ES" dirty="0"/>
              <a:t> </a:t>
            </a:r>
            <a:r>
              <a:rPr lang="es-ES" dirty="0" err="1"/>
              <a:t>package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included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debugging</a:t>
            </a:r>
            <a:r>
              <a:rPr lang="es-ES" dirty="0"/>
              <a:t> </a:t>
            </a:r>
            <a:r>
              <a:rPr lang="es-ES" dirty="0" err="1"/>
              <a:t>purposes</a:t>
            </a:r>
            <a:r>
              <a:rPr lang="es-ES" dirty="0"/>
              <a:t>, </a:t>
            </a:r>
            <a:r>
              <a:rPr lang="es-ES" dirty="0" err="1"/>
              <a:t>should</a:t>
            </a:r>
            <a:r>
              <a:rPr lang="es-ES" dirty="0"/>
              <a:t> be removed.</a:t>
            </a: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23201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make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sense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use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different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steps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update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install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?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What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happens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I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 new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list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639AC-EC2A-994F-AF6E-B5214262FEC0}"/>
              </a:ext>
            </a:extLst>
          </p:cNvPr>
          <p:cNvSpPr txBox="1"/>
          <p:nvPr/>
        </p:nvSpPr>
        <p:spPr>
          <a:xfrm>
            <a:off x="592866" y="2140827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could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install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outdated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when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 </a:t>
            </a:r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Let's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merge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 single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layer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CEBF7-D3CA-F749-9B39-458934FA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" y="2825454"/>
            <a:ext cx="7881257" cy="2963168"/>
          </a:xfrm>
          <a:prstGeom prst="rect">
            <a:avLst/>
          </a:prstGeom>
        </p:spPr>
      </p:pic>
      <p:sp>
        <p:nvSpPr>
          <p:cNvPr id="12" name="Trapezoid 102">
            <a:extLst>
              <a:ext uri="{FF2B5EF4-FFF2-40B4-BE49-F238E27FC236}">
                <a16:creationId xmlns:a16="http://schemas.microsoft.com/office/drawing/2014/main" id="{2D761E58-94E9-0B4E-A2B1-B927DFC538BF}"/>
              </a:ext>
            </a:extLst>
          </p:cNvPr>
          <p:cNvSpPr/>
          <p:nvPr/>
        </p:nvSpPr>
        <p:spPr bwMode="gray">
          <a:xfrm flipH="1">
            <a:off x="8577942" y="367332"/>
            <a:ext cx="361088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Avoid dependencies that you don’t need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to run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production</a:t>
            </a:r>
            <a:r>
              <a:rPr lang="es-ES" dirty="0"/>
              <a:t>,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unused</a:t>
            </a:r>
            <a:r>
              <a:rPr lang="es-ES" dirty="0"/>
              <a:t> </a:t>
            </a:r>
            <a:r>
              <a:rPr lang="es-ES" dirty="0" err="1"/>
              <a:t>package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included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debugging</a:t>
            </a:r>
            <a:r>
              <a:rPr lang="es-ES" dirty="0"/>
              <a:t> </a:t>
            </a:r>
            <a:r>
              <a:rPr lang="es-ES" dirty="0" err="1"/>
              <a:t>purposes</a:t>
            </a:r>
            <a:r>
              <a:rPr lang="es-ES" dirty="0"/>
              <a:t>, </a:t>
            </a:r>
            <a:r>
              <a:rPr lang="es-ES" dirty="0" err="1"/>
              <a:t>should</a:t>
            </a:r>
            <a:r>
              <a:rPr lang="es-ES" dirty="0"/>
              <a:t> be removed.</a:t>
            </a: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23201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Trick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remove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manager cache to reduce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2CD88-2D51-9045-88DA-46DE83B4A08C}"/>
              </a:ext>
            </a:extLst>
          </p:cNvPr>
          <p:cNvSpPr txBox="1"/>
          <p:nvPr/>
        </p:nvSpPr>
        <p:spPr>
          <a:xfrm>
            <a:off x="579809" y="3886200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after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these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improvements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compared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42EEF-4258-D746-8BE5-23404F23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6" y="1600200"/>
            <a:ext cx="6967085" cy="2252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3B9BF-5055-DF4D-B117-4383C1E586DF}"/>
              </a:ext>
            </a:extLst>
          </p:cNvPr>
          <p:cNvSpPr txBox="1"/>
          <p:nvPr/>
        </p:nvSpPr>
        <p:spPr>
          <a:xfrm>
            <a:off x="6549535" y="5012228"/>
            <a:ext cx="269026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saved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178 MB!!!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D21D4E-919A-404E-AB27-FCF82CF35682}"/>
              </a:ext>
            </a:extLst>
          </p:cNvPr>
          <p:cNvSpPr/>
          <p:nvPr/>
        </p:nvSpPr>
        <p:spPr>
          <a:xfrm>
            <a:off x="792275" y="4658704"/>
            <a:ext cx="5460479" cy="151349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express-image:0.0.3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images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format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Repository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Tag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 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Size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express-image0.0.3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383MB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express-image0.0.2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561MB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express-image0.0.1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561MB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8D04AE49-2472-FD4F-AEDC-A1C6C265AEB5}"/>
              </a:ext>
            </a:extLst>
          </p:cNvPr>
          <p:cNvSpPr/>
          <p:nvPr/>
        </p:nvSpPr>
        <p:spPr bwMode="gray">
          <a:xfrm flipH="1">
            <a:off x="8577942" y="367332"/>
            <a:ext cx="361088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Avoid dependencies that you don’t need (iii)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4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400" u="sng" dirty="0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Minideb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minimalist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Debian-based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built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specifically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to be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 a base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can reduce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size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significantly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base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br>
              <a:rPr lang="es-ES" sz="14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Minideb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includes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command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called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install_packages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takes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care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some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things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such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Installing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named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skipping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prompts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etc.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Cleaning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up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apt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metadata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afterwards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keep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small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Retrying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apt-get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instructions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fail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>
              <a:buNone/>
            </a:pP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05783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Use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Minideb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base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96C4-F255-8942-BAF1-5A3465C043F6}"/>
              </a:ext>
            </a:extLst>
          </p:cNvPr>
          <p:cNvSpPr txBox="1"/>
          <p:nvPr/>
        </p:nvSpPr>
        <p:spPr>
          <a:xfrm>
            <a:off x="579809" y="3400194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Replace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apt-get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instructions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install_packages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`: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1E4F3-1E15-E64C-993E-7C68C958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1553776"/>
            <a:ext cx="3105550" cy="1840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E3F8A-E332-0649-8222-1A12F832E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8" y="3677192"/>
            <a:ext cx="7371117" cy="2641797"/>
          </a:xfrm>
          <a:prstGeom prst="rect">
            <a:avLst/>
          </a:prstGeom>
        </p:spPr>
      </p:pic>
      <p:sp>
        <p:nvSpPr>
          <p:cNvPr id="12" name="Trapezoid 102">
            <a:extLst>
              <a:ext uri="{FF2B5EF4-FFF2-40B4-BE49-F238E27FC236}">
                <a16:creationId xmlns:a16="http://schemas.microsoft.com/office/drawing/2014/main" id="{9F575E9E-2552-EF4F-851E-6BE295026BF6}"/>
              </a:ext>
            </a:extLst>
          </p:cNvPr>
          <p:cNvSpPr/>
          <p:nvPr/>
        </p:nvSpPr>
        <p:spPr bwMode="gray">
          <a:xfrm flipH="1">
            <a:off x="9344297" y="505767"/>
            <a:ext cx="2844526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</a:t>
            </a:r>
            <a:r>
              <a:rPr lang="en-US" sz="1799" b="1" dirty="0" err="1">
                <a:solidFill>
                  <a:schemeClr val="bg1"/>
                </a:solidFill>
              </a:rPr>
              <a:t>minideb</a:t>
            </a:r>
            <a:r>
              <a:rPr lang="en-US" sz="1799" b="1" dirty="0">
                <a:solidFill>
                  <a:schemeClr val="bg1"/>
                </a:solidFill>
              </a:rPr>
              <a:t>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9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400" u="sng" dirty="0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Minideb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minimalist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Debian-based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built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specifically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to be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 a base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can reduce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size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significantly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base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br>
              <a:rPr lang="es-ES" sz="14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Minideb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includes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command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called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install_packages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takes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care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some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things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us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such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as: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Installing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named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skipping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prompts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etc.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Cleaning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up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apt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metadata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afterwards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keep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small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Retrying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`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apt-get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`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instructions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</a:schemeClr>
                </a:solidFill>
              </a:rPr>
              <a:t>fail</a:t>
            </a:r>
            <a:r>
              <a:rPr lang="es-ES" sz="1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>
              <a:buNone/>
            </a:pP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05783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after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these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improvements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compared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size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96C4-F255-8942-BAF1-5A3465C043F6}"/>
              </a:ext>
            </a:extLst>
          </p:cNvPr>
          <p:cNvSpPr txBox="1"/>
          <p:nvPr/>
        </p:nvSpPr>
        <p:spPr>
          <a:xfrm>
            <a:off x="592865" y="4685613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saved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another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64 MB!!!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5B547A-DD74-FF4E-8019-F1DB6B3F86E8}"/>
              </a:ext>
            </a:extLst>
          </p:cNvPr>
          <p:cNvSpPr/>
          <p:nvPr/>
        </p:nvSpPr>
        <p:spPr>
          <a:xfrm>
            <a:off x="1401875" y="2392197"/>
            <a:ext cx="5460479" cy="151349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express-image:0.0.4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images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format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Repository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Tag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 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Size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express-image0.0.4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319MB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express-image0.0.3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383MB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…</a:t>
            </a: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2" name="Trapezoid 102">
            <a:extLst>
              <a:ext uri="{FF2B5EF4-FFF2-40B4-BE49-F238E27FC236}">
                <a16:creationId xmlns:a16="http://schemas.microsoft.com/office/drawing/2014/main" id="{C99CCB17-6710-2743-9A61-BDAC5F9FCDBD}"/>
              </a:ext>
            </a:extLst>
          </p:cNvPr>
          <p:cNvSpPr/>
          <p:nvPr/>
        </p:nvSpPr>
        <p:spPr bwMode="gray">
          <a:xfrm flipH="1">
            <a:off x="9344297" y="505767"/>
            <a:ext cx="2844526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</a:t>
            </a:r>
            <a:r>
              <a:rPr lang="en-US" sz="1799" b="1" dirty="0" err="1">
                <a:solidFill>
                  <a:schemeClr val="bg1"/>
                </a:solidFill>
              </a:rPr>
              <a:t>minideb</a:t>
            </a:r>
            <a:r>
              <a:rPr lang="en-US" sz="1799" b="1" dirty="0">
                <a:solidFill>
                  <a:schemeClr val="bg1"/>
                </a:solidFill>
              </a:rPr>
              <a:t>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dirty="0" err="1"/>
              <a:t>images</a:t>
            </a:r>
            <a:r>
              <a:rPr lang="es-ES" sz="1600" dirty="0"/>
              <a:t> </a:t>
            </a:r>
            <a:r>
              <a:rPr lang="es-ES" sz="1600" dirty="0" err="1"/>
              <a:t>maintained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Bitnami</a:t>
            </a:r>
            <a:r>
              <a:rPr lang="es-ES" sz="1600" dirty="0"/>
              <a:t> </a:t>
            </a:r>
            <a:r>
              <a:rPr lang="es-ES" sz="1600" dirty="0" err="1"/>
              <a:t>gives</a:t>
            </a:r>
            <a:r>
              <a:rPr lang="es-ES" sz="1600" dirty="0"/>
              <a:t> </a:t>
            </a:r>
            <a:r>
              <a:rPr lang="es-ES" sz="1600" dirty="0" err="1"/>
              <a:t>you</a:t>
            </a:r>
            <a:r>
              <a:rPr lang="es-ES" sz="1600" dirty="0"/>
              <a:t> </a:t>
            </a:r>
            <a:r>
              <a:rPr lang="es-ES" sz="1600" dirty="0" err="1"/>
              <a:t>some</a:t>
            </a:r>
            <a:r>
              <a:rPr lang="es-ES" sz="1600" dirty="0"/>
              <a:t> </a:t>
            </a:r>
            <a:r>
              <a:rPr lang="es-ES" sz="1600" dirty="0" err="1"/>
              <a:t>benefits</a:t>
            </a:r>
            <a:r>
              <a:rPr lang="es-ES" sz="1600" dirty="0"/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 err="1"/>
              <a:t>Reducing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size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sharing</a:t>
            </a:r>
            <a:r>
              <a:rPr lang="es-ES" sz="1600" dirty="0"/>
              <a:t> </a:t>
            </a:r>
            <a:r>
              <a:rPr lang="es-ES" sz="1600" dirty="0" err="1"/>
              <a:t>layers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</a:t>
            </a:r>
            <a:r>
              <a:rPr lang="es-ES" sz="1600" dirty="0" err="1"/>
              <a:t>images</a:t>
            </a:r>
            <a:r>
              <a:rPr lang="es-ES" sz="16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/>
              <a:t>Tracking base </a:t>
            </a:r>
            <a:r>
              <a:rPr lang="es-ES" sz="1600" dirty="0" err="1"/>
              <a:t>images</a:t>
            </a:r>
            <a:r>
              <a:rPr lang="es-ES" sz="1600" dirty="0"/>
              <a:t>’ </a:t>
            </a:r>
            <a:r>
              <a:rPr lang="es-ES" sz="1600" dirty="0" err="1"/>
              <a:t>vulnerabilities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Quay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consulting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scan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endParaRPr lang="es-E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 err="1"/>
              <a:t>Ensuring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components</a:t>
            </a:r>
            <a:r>
              <a:rPr lang="es-ES" sz="1600" dirty="0"/>
              <a:t> are </a:t>
            </a:r>
            <a:r>
              <a:rPr lang="es-ES" sz="1600" dirty="0" err="1"/>
              <a:t>packaged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latest</a:t>
            </a:r>
            <a:r>
              <a:rPr lang="es-ES" sz="1600" dirty="0"/>
              <a:t> </a:t>
            </a:r>
            <a:r>
              <a:rPr lang="es-ES" sz="1600" dirty="0" err="1"/>
              <a:t>available</a:t>
            </a:r>
            <a:r>
              <a:rPr lang="es-ES" sz="1600" dirty="0"/>
              <a:t> </a:t>
            </a:r>
            <a:r>
              <a:rPr lang="es-ES" sz="1600" dirty="0" err="1"/>
              <a:t>patches</a:t>
            </a:r>
            <a:r>
              <a:rPr lang="es-ES" sz="1600" dirty="0"/>
              <a:t> </a:t>
            </a:r>
            <a:r>
              <a:rPr lang="es-ES" sz="1600" dirty="0" err="1"/>
              <a:t>since</a:t>
            </a:r>
            <a:r>
              <a:rPr lang="es-ES" sz="1600" dirty="0"/>
              <a:t> </a:t>
            </a:r>
            <a:r>
              <a:rPr lang="es-ES" sz="1600" dirty="0" err="1"/>
              <a:t>they</a:t>
            </a:r>
            <a:r>
              <a:rPr lang="es-ES" sz="1600" dirty="0"/>
              <a:t> are </a:t>
            </a:r>
            <a:r>
              <a:rPr lang="es-ES" sz="1600" dirty="0" err="1"/>
              <a:t>rebuilt</a:t>
            </a:r>
            <a:r>
              <a:rPr lang="es-ES" sz="1600" dirty="0"/>
              <a:t> </a:t>
            </a:r>
            <a:r>
              <a:rPr lang="es-ES" sz="1600" dirty="0" err="1"/>
              <a:t>every</a:t>
            </a:r>
            <a:r>
              <a:rPr lang="es-ES" sz="1600" dirty="0"/>
              <a:t> </a:t>
            </a:r>
            <a:r>
              <a:rPr lang="es-ES" sz="1600" dirty="0" err="1"/>
              <a:t>day</a:t>
            </a:r>
            <a:r>
              <a:rPr lang="es-ES" sz="1600" dirty="0"/>
              <a:t>.</a:t>
            </a:r>
            <a:br>
              <a:rPr lang="es-ES" sz="1600" dirty="0"/>
            </a:br>
            <a:endParaRPr lang="en-U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05783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Use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i="1" dirty="0" err="1">
                <a:solidFill>
                  <a:schemeClr val="tx1">
                    <a:lumMod val="50000"/>
                  </a:schemeClr>
                </a:solidFill>
              </a:rPr>
              <a:t>bitnami</a:t>
            </a:r>
            <a:r>
              <a:rPr lang="es-ES" b="1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b="1" i="1" dirty="0" err="1">
                <a:solidFill>
                  <a:schemeClr val="tx1">
                    <a:lumMod val="50000"/>
                  </a:schemeClr>
                </a:solidFill>
              </a:rPr>
              <a:t>node</a:t>
            </a:r>
            <a:r>
              <a:rPr lang="es-ES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instead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installing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run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Node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D3B52-F749-9442-8C9F-7C09E60B6A3B}"/>
              </a:ext>
            </a:extLst>
          </p:cNvPr>
          <p:cNvSpPr txBox="1"/>
          <p:nvPr/>
        </p:nvSpPr>
        <p:spPr>
          <a:xfrm>
            <a:off x="579809" y="3903933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again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DA964-03B0-334A-914A-D7C3142B30CB}"/>
              </a:ext>
            </a:extLst>
          </p:cNvPr>
          <p:cNvSpPr txBox="1"/>
          <p:nvPr/>
        </p:nvSpPr>
        <p:spPr>
          <a:xfrm>
            <a:off x="6579102" y="5234040"/>
            <a:ext cx="93340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b="1" dirty="0" err="1">
                <a:solidFill>
                  <a:schemeClr val="tx1">
                    <a:lumMod val="50000"/>
                  </a:schemeClr>
                </a:solidFill>
              </a:rPr>
              <a:t>Hmm</a:t>
            </a:r>
            <a:r>
              <a:rPr lang="es-ES" sz="1600" b="1" dirty="0">
                <a:solidFill>
                  <a:schemeClr val="tx1">
                    <a:lumMod val="50000"/>
                  </a:schemeClr>
                </a:solidFill>
              </a:rPr>
              <a:t>…??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2E42D8-37BA-E046-9190-451E032C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891413"/>
            <a:ext cx="5256714" cy="184456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FBC7E7-5C6F-9C43-9E74-5D56C27E5A39}"/>
              </a:ext>
            </a:extLst>
          </p:cNvPr>
          <p:cNvSpPr/>
          <p:nvPr/>
        </p:nvSpPr>
        <p:spPr>
          <a:xfrm>
            <a:off x="684670" y="4532675"/>
            <a:ext cx="5460479" cy="151349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express-image:0.0.5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images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format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Repository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Tag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 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Size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express-image0.0.5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561MB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express-image0.0.4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319MB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…</a:t>
            </a: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6" name="Trapezoid 102">
            <a:extLst>
              <a:ext uri="{FF2B5EF4-FFF2-40B4-BE49-F238E27FC236}">
                <a16:creationId xmlns:a16="http://schemas.microsoft.com/office/drawing/2014/main" id="{14796A3A-2CD4-7C44-8E1D-319A14EE1330}"/>
              </a:ext>
            </a:extLst>
          </p:cNvPr>
          <p:cNvSpPr/>
          <p:nvPr/>
        </p:nvSpPr>
        <p:spPr bwMode="gray">
          <a:xfrm flipH="1">
            <a:off x="8380411" y="367332"/>
            <a:ext cx="380841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Reuse maintained images when possible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Maintained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tags</a:t>
            </a:r>
            <a:r>
              <a:rPr lang="es-ES" dirty="0"/>
              <a:t>, </a:t>
            </a:r>
            <a:r>
              <a:rPr lang="es-ES" dirty="0" err="1"/>
              <a:t>used</a:t>
            </a:r>
            <a:r>
              <a:rPr lang="es-ES" dirty="0"/>
              <a:t> to </a:t>
            </a:r>
            <a:r>
              <a:rPr lang="es-ES" dirty="0" err="1"/>
              <a:t>specify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flavors</a:t>
            </a:r>
            <a:r>
              <a:rPr lang="es-ES" dirty="0"/>
              <a:t>. </a:t>
            </a:r>
          </a:p>
          <a:p>
            <a:br>
              <a:rPr lang="es-ES" dirty="0"/>
            </a:b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`</a:t>
            </a:r>
            <a:r>
              <a:rPr lang="es-ES" dirty="0" err="1"/>
              <a:t>bitnami</a:t>
            </a:r>
            <a:r>
              <a:rPr lang="es-ES" dirty="0"/>
              <a:t>/</a:t>
            </a:r>
            <a:r>
              <a:rPr lang="es-ES" dirty="0" err="1"/>
              <a:t>node</a:t>
            </a:r>
            <a:r>
              <a:rPr lang="es-ES" dirty="0"/>
              <a:t>`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built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Node.js</a:t>
            </a:r>
            <a:r>
              <a:rPr lang="es-ES" dirty="0"/>
              <a:t> </a:t>
            </a:r>
            <a:r>
              <a:rPr lang="es-ES" dirty="0" err="1"/>
              <a:t>versions</a:t>
            </a:r>
            <a:r>
              <a:rPr lang="es-ES" dirty="0"/>
              <a:t> and </a:t>
            </a:r>
            <a:r>
              <a:rPr lang="es-ES" dirty="0" err="1"/>
              <a:t>it</a:t>
            </a:r>
            <a:r>
              <a:rPr lang="es-ES" dirty="0"/>
              <a:t> has a `</a:t>
            </a:r>
            <a:r>
              <a:rPr lang="es-ES" dirty="0" err="1"/>
              <a:t>prod</a:t>
            </a:r>
            <a:r>
              <a:rPr lang="es-ES" dirty="0"/>
              <a:t>` </a:t>
            </a:r>
            <a:r>
              <a:rPr lang="es-ES" dirty="0" err="1"/>
              <a:t>flavor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includes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minimal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packages</a:t>
            </a:r>
            <a:r>
              <a:rPr lang="es-ES" dirty="0"/>
              <a:t> to run a </a:t>
            </a:r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(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u="sng" dirty="0">
                <a:hlinkClick r:id="rId3"/>
              </a:rPr>
              <a:t>Supported Tags</a:t>
            </a:r>
            <a:r>
              <a:rPr lang="es-ES" dirty="0"/>
              <a:t>).</a:t>
            </a: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54399-CD1D-B140-AB9D-9E84FA6C9F01}"/>
              </a:ext>
            </a:extLst>
          </p:cNvPr>
          <p:cNvSpPr txBox="1"/>
          <p:nvPr/>
        </p:nvSpPr>
        <p:spPr>
          <a:xfrm>
            <a:off x="592866" y="1305783"/>
            <a:ext cx="7218723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Use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tag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i="1" dirty="0">
                <a:solidFill>
                  <a:schemeClr val="tx1">
                    <a:lumMod val="50000"/>
                  </a:schemeClr>
                </a:solidFill>
              </a:rPr>
              <a:t>10-prod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ensure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are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Node.js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10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minimal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packages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A3D1CB-AD48-2642-BB9C-AD98459E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17" y="1859782"/>
            <a:ext cx="2594180" cy="1782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C8377A-C0F4-6540-8936-0520DE54EF88}"/>
              </a:ext>
            </a:extLst>
          </p:cNvPr>
          <p:cNvSpPr txBox="1"/>
          <p:nvPr/>
        </p:nvSpPr>
        <p:spPr>
          <a:xfrm>
            <a:off x="592865" y="3747075"/>
            <a:ext cx="721872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again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382B70-EEA8-C24B-BEB4-3C1BF5C9FCC4}"/>
              </a:ext>
            </a:extLst>
          </p:cNvPr>
          <p:cNvSpPr txBox="1"/>
          <p:nvPr/>
        </p:nvSpPr>
        <p:spPr>
          <a:xfrm>
            <a:off x="6156960" y="5281192"/>
            <a:ext cx="1654628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dirty="0" err="1">
                <a:solidFill>
                  <a:schemeClr val="tx1">
                    <a:lumMod val="50000"/>
                  </a:schemeClr>
                </a:solidFill>
              </a:rPr>
              <a:t>Another</a:t>
            </a:r>
            <a:r>
              <a:rPr lang="es-ES" b="1" dirty="0">
                <a:solidFill>
                  <a:schemeClr val="tx1">
                    <a:lumMod val="50000"/>
                  </a:schemeClr>
                </a:solidFill>
              </a:rPr>
              <a:t> 68MB!!!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A3861E-484F-774A-846B-66D2371520B3}"/>
              </a:ext>
            </a:extLst>
          </p:cNvPr>
          <p:cNvSpPr/>
          <p:nvPr/>
        </p:nvSpPr>
        <p:spPr>
          <a:xfrm>
            <a:off x="684670" y="4302035"/>
            <a:ext cx="5460479" cy="174413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express-image:0.0.6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images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format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Repository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Tag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 {{.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Size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}}"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express-image0.0.6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251MB </a:t>
            </a:r>
          </a:p>
          <a:p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express-image0.0.5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561MB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express-image0.0.4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319MB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…</a:t>
            </a: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5" name="Trapezoid 102">
            <a:extLst>
              <a:ext uri="{FF2B5EF4-FFF2-40B4-BE49-F238E27FC236}">
                <a16:creationId xmlns:a16="http://schemas.microsoft.com/office/drawing/2014/main" id="{77A818A3-32E4-F948-9165-23D11A728CCB}"/>
              </a:ext>
            </a:extLst>
          </p:cNvPr>
          <p:cNvSpPr/>
          <p:nvPr/>
        </p:nvSpPr>
        <p:spPr bwMode="gray">
          <a:xfrm flipH="1">
            <a:off x="8380411" y="367332"/>
            <a:ext cx="3808412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Reuse maintained images when possible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29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u="sng" dirty="0">
                <a:hlinkClick r:id="rId4"/>
              </a:rPr>
              <a:t>multi-stage builds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good</a:t>
            </a:r>
            <a:r>
              <a:rPr lang="es-ES" sz="1600" dirty="0"/>
              <a:t> </a:t>
            </a:r>
            <a:r>
              <a:rPr lang="es-ES" sz="1600" dirty="0" err="1"/>
              <a:t>practice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copying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artifacts</a:t>
            </a:r>
            <a:r>
              <a:rPr lang="es-ES" sz="1600" dirty="0"/>
              <a:t> </a:t>
            </a:r>
            <a:r>
              <a:rPr lang="es-ES" sz="1600" dirty="0" err="1"/>
              <a:t>needed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final </a:t>
            </a:r>
            <a:r>
              <a:rPr lang="es-ES" sz="1600" dirty="0" err="1"/>
              <a:t>image</a:t>
            </a:r>
            <a:r>
              <a:rPr lang="es-ES" sz="1600" dirty="0"/>
              <a:t>.</a:t>
            </a:r>
          </a:p>
          <a:p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current</a:t>
            </a:r>
            <a:r>
              <a:rPr lang="es-ES" sz="1600" dirty="0"/>
              <a:t> </a:t>
            </a:r>
            <a:r>
              <a:rPr lang="es-ES" sz="1600" dirty="0" err="1"/>
              <a:t>Dockerfile</a:t>
            </a:r>
            <a:r>
              <a:rPr lang="es-ES" sz="1600" dirty="0"/>
              <a:t> shows </a:t>
            </a:r>
            <a:r>
              <a:rPr lang="es-ES" sz="1600" dirty="0" err="1"/>
              <a:t>two</a:t>
            </a:r>
            <a:r>
              <a:rPr lang="es-ES" sz="1600" dirty="0"/>
              <a:t> </a:t>
            </a:r>
            <a:r>
              <a:rPr lang="es-ES" sz="1600" dirty="0" err="1"/>
              <a:t>kind</a:t>
            </a:r>
            <a:r>
              <a:rPr lang="es-ES" sz="1600" dirty="0"/>
              <a:t> of </a:t>
            </a:r>
            <a:r>
              <a:rPr lang="es-ES" sz="1600" dirty="0" err="1"/>
              <a:t>build</a:t>
            </a:r>
            <a:r>
              <a:rPr lang="es-ES" sz="1600" dirty="0"/>
              <a:t> </a:t>
            </a:r>
            <a:r>
              <a:rPr lang="es-ES" sz="1600" dirty="0" err="1"/>
              <a:t>steps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can </a:t>
            </a:r>
            <a:r>
              <a:rPr lang="es-ES" sz="1600" dirty="0" err="1"/>
              <a:t>identify</a:t>
            </a:r>
            <a:r>
              <a:rPr lang="es-ES" sz="1600" dirty="0"/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 err="1"/>
              <a:t>Building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application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source</a:t>
            </a:r>
            <a:r>
              <a:rPr lang="es-ES" sz="1600" dirty="0"/>
              <a:t> </a:t>
            </a:r>
            <a:r>
              <a:rPr lang="es-ES" sz="1600" dirty="0" err="1"/>
              <a:t>code</a:t>
            </a:r>
            <a:r>
              <a:rPr lang="es-ES" sz="1600" dirty="0"/>
              <a:t> and </a:t>
            </a:r>
            <a:r>
              <a:rPr lang="es-ES" sz="1600" dirty="0" err="1"/>
              <a:t>installing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dependencies</a:t>
            </a:r>
            <a:r>
              <a:rPr lang="es-ES" sz="16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/>
              <a:t>Running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application</a:t>
            </a:r>
            <a:r>
              <a:rPr lang="es-ES" sz="1600" dirty="0"/>
              <a:t>.</a:t>
            </a:r>
          </a:p>
          <a:p>
            <a:r>
              <a:rPr lang="es-ES" sz="1600" dirty="0" err="1"/>
              <a:t>You</a:t>
            </a:r>
            <a:r>
              <a:rPr lang="es-ES" sz="1600" dirty="0"/>
              <a:t> can </a:t>
            </a:r>
            <a:r>
              <a:rPr lang="es-ES" sz="1600" dirty="0" err="1"/>
              <a:t>split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build</a:t>
            </a:r>
            <a:r>
              <a:rPr lang="es-ES" sz="1600" dirty="0"/>
              <a:t> </a:t>
            </a:r>
            <a:r>
              <a:rPr lang="es-ES" sz="1600" dirty="0" err="1"/>
              <a:t>process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different</a:t>
            </a:r>
            <a:r>
              <a:rPr lang="es-ES" sz="1600" dirty="0"/>
              <a:t> </a:t>
            </a:r>
            <a:r>
              <a:rPr lang="es-ES" sz="1600" dirty="0" err="1"/>
              <a:t>stages</a:t>
            </a:r>
            <a:r>
              <a:rPr lang="es-ES" sz="1600" dirty="0"/>
              <a:t> </a:t>
            </a:r>
            <a:r>
              <a:rPr lang="es-ES" sz="1600" dirty="0" err="1"/>
              <a:t>keeping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final </a:t>
            </a:r>
            <a:r>
              <a:rPr lang="es-ES" sz="1600" dirty="0" err="1"/>
              <a:t>image</a:t>
            </a:r>
            <a:r>
              <a:rPr lang="es-ES" sz="1600" dirty="0"/>
              <a:t> as simple as </a:t>
            </a:r>
            <a:r>
              <a:rPr lang="es-ES" sz="1600" dirty="0" err="1"/>
              <a:t>possible</a:t>
            </a:r>
            <a:r>
              <a:rPr lang="es-ES" sz="1600" dirty="0"/>
              <a:t>.</a:t>
            </a:r>
          </a:p>
          <a:p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4432663" y="1802674"/>
            <a:ext cx="182009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Current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0F7F9-59BA-8B49-A11C-D59394C98D4F}"/>
              </a:ext>
            </a:extLst>
          </p:cNvPr>
          <p:cNvSpPr txBox="1"/>
          <p:nvPr/>
        </p:nvSpPr>
        <p:spPr>
          <a:xfrm>
            <a:off x="857795" y="3691286"/>
            <a:ext cx="1820091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Multi-stage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B24D1-09BA-A348-82A4-B0C9A40D5DD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139337" y="4719056"/>
            <a:ext cx="2656114" cy="830997"/>
          </a:xfrm>
          <a:prstGeom prst="rect">
            <a:avLst/>
          </a:prstGeom>
          <a:solidFill>
            <a:schemeClr val="bg2"/>
          </a:solidFill>
          <a:ln w="25400">
            <a:solidFill>
              <a:srgbClr val="F8981D"/>
            </a:solidFill>
            <a:prstDash val="solid"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s-ES" sz="1400" dirty="0"/>
              <a:t>Use </a:t>
            </a:r>
            <a:r>
              <a:rPr lang="es-ES" sz="1400" b="1" i="1" dirty="0"/>
              <a:t>AS XXX </a:t>
            </a:r>
            <a:r>
              <a:rPr lang="es-ES" sz="1400" dirty="0"/>
              <a:t>to </a:t>
            </a:r>
            <a:r>
              <a:rPr lang="es-ES" sz="1400" dirty="0" err="1"/>
              <a:t>label</a:t>
            </a:r>
            <a:r>
              <a:rPr lang="es-ES" sz="1400" dirty="0"/>
              <a:t> a </a:t>
            </a:r>
            <a:r>
              <a:rPr lang="es-ES" sz="1400" dirty="0" err="1"/>
              <a:t>stage</a:t>
            </a:r>
            <a:r>
              <a:rPr lang="es-ES" sz="1400" dirty="0"/>
              <a:t> and </a:t>
            </a:r>
            <a:r>
              <a:rPr lang="es-ES" sz="1400" b="1" i="1" dirty="0"/>
              <a:t>COPY --</a:t>
            </a:r>
            <a:r>
              <a:rPr lang="es-ES" sz="1400" b="1" i="1" dirty="0" err="1"/>
              <a:t>from</a:t>
            </a:r>
            <a:r>
              <a:rPr lang="es-ES" sz="1400" b="1" i="1" dirty="0"/>
              <a:t>=XXX </a:t>
            </a:r>
            <a:r>
              <a:rPr lang="es-ES" sz="1400" dirty="0"/>
              <a:t>to </a:t>
            </a:r>
            <a:r>
              <a:rPr lang="es-ES" sz="1400" dirty="0" err="1"/>
              <a:t>copy</a:t>
            </a:r>
            <a:r>
              <a:rPr lang="es-ES" sz="1400" dirty="0"/>
              <a:t> files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stage</a:t>
            </a:r>
            <a:r>
              <a:rPr lang="es-ES" sz="1400" dirty="0"/>
              <a:t>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2E60E0-C3A4-9441-9C44-DFC86DA1144C}"/>
              </a:ext>
            </a:extLst>
          </p:cNvPr>
          <p:cNvSpPr/>
          <p:nvPr/>
        </p:nvSpPr>
        <p:spPr>
          <a:xfrm>
            <a:off x="399601" y="1427413"/>
            <a:ext cx="3808412" cy="205446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/node:10-prod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Copy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application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files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package.json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/app/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Install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NPM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dependencies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npm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--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prefix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/app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npm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start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"--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prefix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"app"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3B4AC6-BE96-5340-8485-D6AA42E69515}"/>
              </a:ext>
            </a:extLst>
          </p:cNvPr>
          <p:cNvSpPr/>
          <p:nvPr/>
        </p:nvSpPr>
        <p:spPr>
          <a:xfrm>
            <a:off x="3096895" y="3691286"/>
            <a:ext cx="5108348" cy="217408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/node:10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package.json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npm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--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prefix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/node:10-prod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package.json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node_modules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/app/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node_modules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node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"/app/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server.js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5" name="Trapezoid 102">
            <a:extLst>
              <a:ext uri="{FF2B5EF4-FFF2-40B4-BE49-F238E27FC236}">
                <a16:creationId xmlns:a16="http://schemas.microsoft.com/office/drawing/2014/main" id="{CB3014CB-0569-8145-876D-482AC454185A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multi-stage builds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u="sng" dirty="0">
                <a:hlinkClick r:id="rId4"/>
              </a:rPr>
              <a:t>multi-stage builds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practice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copying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artifacts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final </a:t>
            </a:r>
            <a:r>
              <a:rPr lang="es-ES" dirty="0" err="1"/>
              <a:t>image</a:t>
            </a:r>
            <a:r>
              <a:rPr lang="es-ES" dirty="0"/>
              <a:t>.</a:t>
            </a:r>
            <a:endParaRPr lang="es-ES" sz="1600" dirty="0"/>
          </a:p>
          <a:p>
            <a:pPr>
              <a:buNone/>
            </a:pPr>
            <a:br>
              <a:rPr lang="es-ES" sz="1600" dirty="0"/>
            </a:br>
            <a:r>
              <a:rPr lang="es-ES" dirty="0" err="1"/>
              <a:t>Multi-stage</a:t>
            </a:r>
            <a:r>
              <a:rPr lang="es-ES" dirty="0"/>
              <a:t> </a:t>
            </a:r>
            <a:r>
              <a:rPr lang="es-ES" dirty="0" err="1"/>
              <a:t>builds</a:t>
            </a:r>
            <a:r>
              <a:rPr lang="es-ES" dirty="0"/>
              <a:t> are </a:t>
            </a:r>
            <a:r>
              <a:rPr lang="es-ES" dirty="0" err="1"/>
              <a:t>extremely</a:t>
            </a:r>
            <a:r>
              <a:rPr lang="es-ES" dirty="0"/>
              <a:t> </a:t>
            </a:r>
            <a:r>
              <a:rPr lang="es-ES" dirty="0" err="1"/>
              <a:t>effective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compiled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.</a:t>
            </a:r>
            <a:endParaRPr lang="es-ES" sz="1600" dirty="0"/>
          </a:p>
          <a:p>
            <a:br>
              <a:rPr lang="es-ES" sz="1600" dirty="0"/>
            </a:b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u="sng" dirty="0">
                <a:hlinkClick r:id="rId5"/>
              </a:rPr>
              <a:t>Kubeapps Tiller Proxy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of </a:t>
            </a:r>
            <a:r>
              <a:rPr lang="es-ES" u="sng" dirty="0">
                <a:hlinkClick r:id="rId6"/>
              </a:rPr>
              <a:t>Kubeapps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Golang</a:t>
            </a:r>
            <a:r>
              <a:rPr lang="es-ES" dirty="0"/>
              <a:t> app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8628" y="1295523"/>
            <a:ext cx="565988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Dockerfile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Kubeapps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Tiller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Proxy: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B24D1-09BA-A348-82A4-B0C9A40D5DD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1421770" y="5562477"/>
            <a:ext cx="5659887" cy="677108"/>
          </a:xfrm>
          <a:prstGeom prst="rect">
            <a:avLst/>
          </a:prstGeom>
          <a:solidFill>
            <a:schemeClr val="bg2"/>
          </a:solidFill>
          <a:ln w="25400">
            <a:solidFill>
              <a:srgbClr val="F8981D"/>
            </a:solidFill>
            <a:prstDash val="solid"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600" b="1" dirty="0"/>
              <a:t>Note: </a:t>
            </a:r>
            <a:r>
              <a:rPr lang="es-ES" sz="1600" dirty="0"/>
              <a:t>Use </a:t>
            </a:r>
            <a:r>
              <a:rPr lang="es-ES" sz="1600" b="1" i="1" dirty="0"/>
              <a:t>ARG</a:t>
            </a:r>
            <a:r>
              <a:rPr lang="es-ES" sz="1600" dirty="0"/>
              <a:t> and </a:t>
            </a:r>
            <a:r>
              <a:rPr lang="es-ES" sz="1600" b="1" i="1" dirty="0"/>
              <a:t>--</a:t>
            </a:r>
            <a:r>
              <a:rPr lang="es-ES" sz="1600" b="1" i="1" dirty="0" err="1"/>
              <a:t>build-arg</a:t>
            </a:r>
            <a:r>
              <a:rPr lang="es-ES" sz="1600" b="1" i="1" dirty="0"/>
              <a:t> K=V </a:t>
            </a:r>
            <a:r>
              <a:rPr lang="es-ES" sz="1600" dirty="0"/>
              <a:t>to </a:t>
            </a:r>
            <a:r>
              <a:rPr lang="es-ES" sz="1600" dirty="0" err="1"/>
              <a:t>modify</a:t>
            </a:r>
            <a:r>
              <a:rPr lang="es-ES" sz="1600" dirty="0"/>
              <a:t>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/>
              <a:t>builds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command</a:t>
            </a:r>
            <a:r>
              <a:rPr lang="es-ES" sz="1600" dirty="0"/>
              <a:t> line.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ABA8FD-A36B-4D42-B9A0-8A0D99C46C27}"/>
              </a:ext>
            </a:extLst>
          </p:cNvPr>
          <p:cNvSpPr/>
          <p:nvPr/>
        </p:nvSpPr>
        <p:spPr>
          <a:xfrm>
            <a:off x="578628" y="1648166"/>
            <a:ext cx="7346172" cy="32889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ARG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VERSION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minideb:stretch</a:t>
            </a:r>
            <a:endParaRPr lang="es-ES" sz="1300" dirty="0">
              <a:solidFill>
                <a:srgbClr val="ABB2BF"/>
              </a:solidFill>
              <a:latin typeface="Helvetica" pitchFamily="2" charset="0"/>
            </a:endParaRPr>
          </a:p>
          <a:p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install_packages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ca-certificates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ENV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GO_VERSION=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"1.13.5"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\ </a:t>
            </a:r>
            <a:br>
              <a:rPr lang="es-ES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  GOPATH=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\ </a:t>
            </a:r>
            <a:br>
              <a:rPr lang="es-ES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  PATH=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usr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/local/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:/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:${PATH}" </a:t>
            </a:r>
            <a:br>
              <a:rPr lang="es-ES" sz="13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dl.google.com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${GO_VERSION}.linux-amd64.tar.gz |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tar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xzf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 -C 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usr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/local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WORKDIR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clone --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recurse-submodules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CGO_ENABLED=0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-a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installsuffix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ldflags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"-X 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main.version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=v${VERSION}"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./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cmd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-proxy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tiller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-proxy"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3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3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AC83DF-5A8A-6047-8214-CA5DCBC62FBE}"/>
              </a:ext>
            </a:extLst>
          </p:cNvPr>
          <p:cNvSpPr/>
          <p:nvPr/>
        </p:nvSpPr>
        <p:spPr>
          <a:xfrm>
            <a:off x="575448" y="1648166"/>
            <a:ext cx="7346172" cy="382889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ARG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VERSION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minideb:buster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</a:p>
          <a:p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install_packages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ca-certificates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ENV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GO_VERSION=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"1.13.5"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\ </a:t>
            </a:r>
            <a:br>
              <a:rPr lang="es-ES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  GOPATH=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\ </a:t>
            </a:r>
            <a:br>
              <a:rPr lang="es-ES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  PATH=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usr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/local/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:/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:${PATH}" </a:t>
            </a:r>
            <a:br>
              <a:rPr lang="es-ES" sz="13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curl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dl.google.com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${GO_VERSION}.linux-amd64.tar.gz |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tar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xzf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 -C 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usr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/local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WORKDIR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clone --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recurse-submodules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https://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CGO_ENABLED=0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-a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installsuffix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ldflags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"-X </a:t>
            </a:r>
            <a:r>
              <a:rPr lang="es-ES" sz="1300" dirty="0" err="1">
                <a:solidFill>
                  <a:srgbClr val="98C379"/>
                </a:solidFill>
                <a:latin typeface="Helvetica" pitchFamily="2" charset="0"/>
              </a:rPr>
              <a:t>main.version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=v${VERSION}"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./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cmd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-proxy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scratch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ca-certificates.crt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3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-proxy /proxy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300" dirty="0">
                <a:solidFill>
                  <a:srgbClr val="98C379"/>
                </a:solidFill>
                <a:latin typeface="Helvetica" pitchFamily="2" charset="0"/>
              </a:rPr>
              <a:t>"/proxy"</a:t>
            </a: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3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3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5" name="Trapezoid 102">
            <a:extLst>
              <a:ext uri="{FF2B5EF4-FFF2-40B4-BE49-F238E27FC236}">
                <a16:creationId xmlns:a16="http://schemas.microsoft.com/office/drawing/2014/main" id="{F4F8CF1A-9691-1A49-8A7F-F29A02DAD59A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multi-stage builds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u="sng" dirty="0">
                <a:hlinkClick r:id="rId3"/>
              </a:rPr>
              <a:t>multi-stage builds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practice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copying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artifacts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final </a:t>
            </a:r>
            <a:r>
              <a:rPr lang="es-ES" dirty="0" err="1"/>
              <a:t>image</a:t>
            </a:r>
            <a:r>
              <a:rPr lang="es-ES" dirty="0"/>
              <a:t>.</a:t>
            </a:r>
            <a:endParaRPr lang="es-ES" sz="1600" dirty="0"/>
          </a:p>
          <a:p>
            <a:br>
              <a:rPr lang="es-ES" sz="1600" dirty="0"/>
            </a:br>
            <a:r>
              <a:rPr lang="es-ES" dirty="0" err="1"/>
              <a:t>Multi-stage</a:t>
            </a:r>
            <a:r>
              <a:rPr lang="es-ES" dirty="0"/>
              <a:t> </a:t>
            </a:r>
            <a:r>
              <a:rPr lang="es-ES" dirty="0" err="1"/>
              <a:t>builds</a:t>
            </a:r>
            <a:r>
              <a:rPr lang="es-ES" dirty="0"/>
              <a:t> are </a:t>
            </a:r>
            <a:r>
              <a:rPr lang="es-ES" dirty="0" err="1"/>
              <a:t>extremely</a:t>
            </a:r>
            <a:r>
              <a:rPr lang="es-ES" dirty="0"/>
              <a:t> </a:t>
            </a:r>
            <a:r>
              <a:rPr lang="es-ES" dirty="0" err="1"/>
              <a:t>effective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compiled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.</a:t>
            </a:r>
            <a:endParaRPr lang="es-ES" sz="1600" dirty="0"/>
          </a:p>
          <a:p>
            <a:br>
              <a:rPr lang="es-ES" sz="1600" dirty="0"/>
            </a:br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u="sng" dirty="0">
                <a:hlinkClick r:id="rId4"/>
              </a:rPr>
              <a:t>Kubeapps Tiller Proxy</a:t>
            </a:r>
            <a:r>
              <a:rPr lang="es-ES" dirty="0"/>
              <a:t>,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of </a:t>
            </a:r>
            <a:r>
              <a:rPr lang="es-ES" u="sng" dirty="0">
                <a:hlinkClick r:id="rId5"/>
              </a:rPr>
              <a:t>Kubeapps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Golang</a:t>
            </a:r>
            <a:r>
              <a:rPr lang="es-ES" dirty="0"/>
              <a:t> app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8628" y="1295523"/>
            <a:ext cx="565988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both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differences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8C1BE-B4A7-D047-8F4D-ACC4AE59AB1C}"/>
              </a:ext>
            </a:extLst>
          </p:cNvPr>
          <p:cNvSpPr txBox="1"/>
          <p:nvPr/>
        </p:nvSpPr>
        <p:spPr>
          <a:xfrm>
            <a:off x="1427713" y="4136070"/>
            <a:ext cx="5659888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difference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huge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While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final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just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42.2MB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multi-stage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approach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other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20 times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bigger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6AAF05-0C81-8C45-BBFD-DFBA898A3570}"/>
              </a:ext>
            </a:extLst>
          </p:cNvPr>
          <p:cNvSpPr/>
          <p:nvPr/>
        </p:nvSpPr>
        <p:spPr>
          <a:xfrm>
            <a:off x="578628" y="1992576"/>
            <a:ext cx="7372299" cy="121049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Dockerfile.singlestage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tiller-proxy-example:single-stage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200" dirty="0" err="1">
                <a:solidFill>
                  <a:srgbClr val="D19A66"/>
                </a:solidFill>
                <a:latin typeface="Helvetica" pitchFamily="2" charset="0"/>
              </a:rPr>
              <a:t>build-arg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VERSION=1.7.2 .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2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Dockerfile.multistage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tiller-proxy-example:multi-stage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200" dirty="0" err="1">
                <a:solidFill>
                  <a:srgbClr val="D19A66"/>
                </a:solidFill>
                <a:latin typeface="Helvetica" pitchFamily="2" charset="0"/>
              </a:rPr>
              <a:t>build-arg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VERSION=1.7.2 .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2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 pitchFamily="2" charset="0"/>
              </a:rPr>
              <a:t>images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200" dirty="0" err="1">
                <a:solidFill>
                  <a:srgbClr val="D19A66"/>
                </a:solidFill>
                <a:latin typeface="Helvetica" pitchFamily="2" charset="0"/>
              </a:rPr>
              <a:t>format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"{{.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Repository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}}{{.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Tag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}} {{.</a:t>
            </a:r>
            <a:r>
              <a:rPr lang="es-ES" sz="1200" dirty="0" err="1">
                <a:solidFill>
                  <a:srgbClr val="98C379"/>
                </a:solidFill>
                <a:latin typeface="Helvetica" pitchFamily="2" charset="0"/>
              </a:rPr>
              <a:t>Size</a:t>
            </a:r>
            <a:r>
              <a:rPr lang="es-ES" sz="1200" dirty="0">
                <a:solidFill>
                  <a:srgbClr val="98C379"/>
                </a:solidFill>
                <a:latin typeface="Helvetica" pitchFamily="2" charset="0"/>
              </a:rPr>
              <a:t>}}" </a:t>
            </a:r>
            <a:br>
              <a:rPr lang="es-ES" sz="12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tiller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-proxy-</a:t>
            </a: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examplemulti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-</a:t>
            </a: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42.2MB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tiller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-proxy-</a:t>
            </a: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examplesingle</a:t>
            </a:r>
            <a:r>
              <a:rPr lang="es-ES" sz="1200" dirty="0">
                <a:solidFill>
                  <a:srgbClr val="61AFEF"/>
                </a:solidFill>
                <a:latin typeface="Helvetica" pitchFamily="2" charset="0"/>
              </a:rPr>
              <a:t>-</a:t>
            </a:r>
            <a:r>
              <a:rPr lang="es-ES" sz="1200" dirty="0" err="1">
                <a:solidFill>
                  <a:srgbClr val="61AFEF"/>
                </a:solidFill>
                <a:latin typeface="Helvetica" pitchFamily="2" charset="0"/>
              </a:rPr>
              <a:t>stage</a:t>
            </a:r>
            <a:r>
              <a:rPr lang="es-ES" sz="1200" dirty="0">
                <a:solidFill>
                  <a:srgbClr val="ABB2BF"/>
                </a:solidFill>
                <a:latin typeface="Helvetica" pitchFamily="2" charset="0"/>
              </a:rPr>
              <a:t> 959MB </a:t>
            </a:r>
            <a:br>
              <a:rPr lang="es-ES" sz="12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2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2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3" name="Trapezoid 102">
            <a:extLst>
              <a:ext uri="{FF2B5EF4-FFF2-40B4-BE49-F238E27FC236}">
                <a16:creationId xmlns:a16="http://schemas.microsoft.com/office/drawing/2014/main" id="{A27F8AE9-9EBD-5F4B-BD16-F53B4F316B41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multi-stage builds (iii)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3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How to create Docker Images: creating </a:t>
            </a:r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Pro </a:t>
            </a:r>
            <a:r>
              <a:rPr lang="es-ES" dirty="0" err="1"/>
              <a:t>Tip</a:t>
            </a:r>
            <a:r>
              <a:rPr lang="es-ES" dirty="0"/>
              <a:t>: </a:t>
            </a:r>
            <a:r>
              <a:rPr lang="es-ES" dirty="0" err="1"/>
              <a:t>reuse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artifacts</a:t>
            </a:r>
            <a:r>
              <a:rPr lang="es-ES" dirty="0"/>
              <a:t> </a:t>
            </a:r>
            <a:r>
              <a:rPr lang="es-ES" dirty="0" err="1"/>
              <a:t>built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i="1" dirty="0" err="1"/>
              <a:t>builder</a:t>
            </a:r>
            <a:r>
              <a:rPr lang="es-ES" dirty="0"/>
              <a:t> </a:t>
            </a:r>
            <a:r>
              <a:rPr lang="es-ES" dirty="0" err="1"/>
              <a:t>stages</a:t>
            </a:r>
            <a:r>
              <a:rPr lang="es-ES" dirty="0"/>
              <a:t> to </a:t>
            </a:r>
            <a:r>
              <a:rPr lang="es-ES" dirty="0" err="1"/>
              <a:t>create</a:t>
            </a:r>
            <a:r>
              <a:rPr lang="es-ES" dirty="0"/>
              <a:t> “</a:t>
            </a:r>
            <a:r>
              <a:rPr lang="es-ES" dirty="0" err="1"/>
              <a:t>platform-specific</a:t>
            </a:r>
            <a:r>
              <a:rPr lang="es-ES" dirty="0"/>
              <a:t>” </a:t>
            </a:r>
            <a:r>
              <a:rPr lang="es-ES" dirty="0" err="1"/>
              <a:t>images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Golang</a:t>
            </a:r>
            <a:r>
              <a:rPr lang="es-ES" dirty="0"/>
              <a:t> app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4C9A26-0280-2B46-AAD2-FB5932CB1B56}"/>
              </a:ext>
            </a:extLst>
          </p:cNvPr>
          <p:cNvSpPr/>
          <p:nvPr/>
        </p:nvSpPr>
        <p:spPr>
          <a:xfrm>
            <a:off x="579809" y="1212737"/>
            <a:ext cx="5847117" cy="393402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ARG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VERSION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minideb:buster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scratch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scratch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ca-certificates.crt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-proxy /proxy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"/proxy"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minideb:buster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debian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ca-certificates.crt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-proxy /proxy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"/proxy"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oraclelinux:7-slim </a:t>
            </a: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AS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oracle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ca-certificates.crt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etc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ssl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certs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from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src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github.com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kubeapps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-proxy /proxy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80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[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"/proxy"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]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1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1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66AC9C-499A-0645-BF9B-A896DD75547C}"/>
              </a:ext>
            </a:extLst>
          </p:cNvPr>
          <p:cNvSpPr/>
          <p:nvPr/>
        </p:nvSpPr>
        <p:spPr>
          <a:xfrm>
            <a:off x="4493835" y="5257800"/>
            <a:ext cx="7061718" cy="113474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1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1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Dockerfile.multidistro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tiller-proxy-example:scratch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--target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scratch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D19A66"/>
                </a:solidFill>
                <a:latin typeface="Helvetica" pitchFamily="2" charset="0"/>
              </a:rPr>
              <a:t>build-arg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VERSION=1.7.2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1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Dockerfile.multidistro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tiller-proxy-example:debian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--target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debian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D19A66"/>
                </a:solidFill>
                <a:latin typeface="Helvetica" pitchFamily="2" charset="0"/>
              </a:rPr>
              <a:t>build-arg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VERSION=1.7.2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1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Dockerfile.multidistro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tiller-proxy-example:oracle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--target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target-</a:t>
            </a:r>
            <a:r>
              <a:rPr lang="es-ES" sz="1100" dirty="0" err="1">
                <a:solidFill>
                  <a:srgbClr val="ABB2BF"/>
                </a:solidFill>
                <a:latin typeface="Helvetica" pitchFamily="2" charset="0"/>
              </a:rPr>
              <a:t>oracle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D19A66"/>
                </a:solidFill>
                <a:latin typeface="Helvetica" pitchFamily="2" charset="0"/>
              </a:rPr>
              <a:t>build-arg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VERSION=1.7.2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1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2" name="Trapezoid 102">
            <a:extLst>
              <a:ext uri="{FF2B5EF4-FFF2-40B4-BE49-F238E27FC236}">
                <a16:creationId xmlns:a16="http://schemas.microsoft.com/office/drawing/2014/main" id="{EE91B144-A6E6-9B49-86E2-5AC752EC7A77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multi-stage builds (iv)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0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s-ES" sz="1600" dirty="0" err="1"/>
              <a:t>Using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u="sng" dirty="0">
                <a:hlinkClick r:id="rId4"/>
              </a:rPr>
              <a:t>multi-stage builds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a </a:t>
            </a:r>
            <a:r>
              <a:rPr lang="es-ES" sz="1600" dirty="0" err="1"/>
              <a:t>good</a:t>
            </a:r>
            <a:r>
              <a:rPr lang="es-ES" sz="1600" dirty="0"/>
              <a:t> Running </a:t>
            </a:r>
            <a:r>
              <a:rPr lang="es-ES" sz="1600" dirty="0" err="1"/>
              <a:t>containers</a:t>
            </a:r>
            <a:r>
              <a:rPr lang="es-ES" sz="1600" dirty="0"/>
              <a:t> as </a:t>
            </a:r>
            <a:r>
              <a:rPr lang="es-ES" sz="1600" b="1" dirty="0"/>
              <a:t>non-</a:t>
            </a:r>
            <a:r>
              <a:rPr lang="es-ES" sz="1600" b="1" dirty="0" err="1"/>
              <a:t>root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one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most</a:t>
            </a:r>
            <a:r>
              <a:rPr lang="es-ES" sz="1600" dirty="0"/>
              <a:t> popular </a:t>
            </a:r>
            <a:r>
              <a:rPr lang="es-ES" sz="1600" dirty="0" err="1"/>
              <a:t>best</a:t>
            </a:r>
            <a:r>
              <a:rPr lang="es-ES" sz="1600" dirty="0"/>
              <a:t> </a:t>
            </a:r>
            <a:r>
              <a:rPr lang="es-ES" sz="1600" dirty="0" err="1"/>
              <a:t>practices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security</a:t>
            </a:r>
            <a:r>
              <a:rPr lang="es-ES" sz="1600" dirty="0"/>
              <a:t>. </a:t>
            </a:r>
          </a:p>
          <a:p>
            <a:pPr>
              <a:spcBef>
                <a:spcPts val="600"/>
              </a:spcBef>
            </a:pPr>
            <a:r>
              <a:rPr lang="es-ES" sz="1600" dirty="0" err="1"/>
              <a:t>It</a:t>
            </a:r>
            <a:r>
              <a:rPr lang="es-ES" sz="1600" dirty="0"/>
              <a:t> </a:t>
            </a:r>
            <a:r>
              <a:rPr lang="es-ES" sz="1600" dirty="0" err="1"/>
              <a:t>prevents</a:t>
            </a:r>
            <a:r>
              <a:rPr lang="es-ES" sz="1600" dirty="0"/>
              <a:t> </a:t>
            </a:r>
            <a:r>
              <a:rPr lang="es-ES" sz="1600" dirty="0" err="1"/>
              <a:t>malicious</a:t>
            </a:r>
            <a:r>
              <a:rPr lang="es-ES" sz="1600" dirty="0"/>
              <a:t> </a:t>
            </a:r>
            <a:r>
              <a:rPr lang="es-ES" sz="1600" dirty="0" err="1"/>
              <a:t>code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gaining</a:t>
            </a:r>
            <a:r>
              <a:rPr lang="es-ES" sz="1600" dirty="0"/>
              <a:t> </a:t>
            </a:r>
            <a:r>
              <a:rPr lang="es-ES" sz="1600" dirty="0" err="1"/>
              <a:t>permissions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host. </a:t>
            </a:r>
          </a:p>
          <a:p>
            <a:pPr>
              <a:spcBef>
                <a:spcPts val="600"/>
              </a:spcBef>
            </a:pPr>
            <a:r>
              <a:rPr lang="es-ES" sz="1600" dirty="0" err="1"/>
              <a:t>It’s</a:t>
            </a:r>
            <a:r>
              <a:rPr lang="es-ES" sz="1600" dirty="0"/>
              <a:t> a </a:t>
            </a:r>
            <a:r>
              <a:rPr lang="es-ES" sz="1600" dirty="0" err="1"/>
              <a:t>requirement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OpenShift</a:t>
            </a:r>
            <a:r>
              <a:rPr lang="es-ES" sz="1600" dirty="0"/>
              <a:t>.</a:t>
            </a:r>
          </a:p>
          <a:p>
            <a:pPr>
              <a:spcBef>
                <a:spcPts val="600"/>
              </a:spcBef>
            </a:pPr>
            <a:r>
              <a:rPr lang="es-ES" sz="1600" dirty="0"/>
              <a:t>Blog </a:t>
            </a:r>
            <a:r>
              <a:rPr lang="es-ES" sz="1600" dirty="0" err="1"/>
              <a:t>posts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detailed</a:t>
            </a:r>
            <a:r>
              <a:rPr lang="es-ES" sz="1600" dirty="0"/>
              <a:t> </a:t>
            </a:r>
            <a:r>
              <a:rPr lang="es-ES" sz="1600" dirty="0" err="1"/>
              <a:t>information</a:t>
            </a:r>
            <a:r>
              <a:rPr lang="es-ES" sz="1600" dirty="0"/>
              <a:t>: 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600" u="sng" dirty="0">
                <a:hlinkClick r:id="rId5"/>
              </a:rPr>
              <a:t>Why Non-Root Containers Are Important For Security</a:t>
            </a:r>
            <a:r>
              <a:rPr lang="es-ES" sz="16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600" u="sng" dirty="0">
                <a:hlinkClick r:id="rId6"/>
              </a:rPr>
              <a:t>Running Non-Root Containers On Openshift</a:t>
            </a:r>
            <a:r>
              <a:rPr lang="es-ES" sz="1600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Change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default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“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nonroot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”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convert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 non-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root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container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B24D1-09BA-A348-82A4-B0C9A40D5DD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4173695" y="2361109"/>
            <a:ext cx="3971109" cy="369332"/>
          </a:xfrm>
          <a:prstGeom prst="rect">
            <a:avLst/>
          </a:prstGeom>
          <a:solidFill>
            <a:schemeClr val="bg2"/>
          </a:solidFill>
          <a:ln w="25400">
            <a:solidFill>
              <a:srgbClr val="F8981D"/>
            </a:solidFill>
            <a:prstDash val="solid"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1200" b="1" dirty="0"/>
              <a:t>Tip: </a:t>
            </a:r>
            <a:r>
              <a:rPr lang="es-ES" sz="1200" dirty="0" err="1"/>
              <a:t>Add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new </a:t>
            </a:r>
            <a:r>
              <a:rPr lang="es-ES" sz="1200" dirty="0" err="1"/>
              <a:t>user</a:t>
            </a:r>
            <a:r>
              <a:rPr lang="es-ES" sz="1200" dirty="0"/>
              <a:t> to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b="1" i="1" dirty="0" err="1"/>
              <a:t>root</a:t>
            </a:r>
            <a:r>
              <a:rPr lang="es-ES" sz="1200" dirty="0"/>
              <a:t> </a:t>
            </a:r>
            <a:r>
              <a:rPr lang="es-ES" sz="1200" dirty="0" err="1"/>
              <a:t>group</a:t>
            </a:r>
            <a:r>
              <a:rPr lang="es-ES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14101-D58D-1143-9400-D46EFB6C3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98" y="1874978"/>
            <a:ext cx="3174519" cy="1922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42D5D-6731-DB48-835B-0651711CA74B}"/>
              </a:ext>
            </a:extLst>
          </p:cNvPr>
          <p:cNvSpPr txBox="1"/>
          <p:nvPr/>
        </p:nvSpPr>
        <p:spPr>
          <a:xfrm>
            <a:off x="579809" y="388620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container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run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13" name="Trapezoid 102">
            <a:extLst>
              <a:ext uri="{FF2B5EF4-FFF2-40B4-BE49-F238E27FC236}">
                <a16:creationId xmlns:a16="http://schemas.microsoft.com/office/drawing/2014/main" id="{04F2AEFA-5CC6-174B-82C0-4DDE7FEDE469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non-root approach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71F9D5C-BFBC-D449-A95C-EE233156A883}"/>
              </a:ext>
            </a:extLst>
          </p:cNvPr>
          <p:cNvSpPr/>
          <p:nvPr/>
        </p:nvSpPr>
        <p:spPr>
          <a:xfrm>
            <a:off x="665712" y="4351940"/>
            <a:ext cx="7372299" cy="196177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express-image:0.0.7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8080:80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-app express-image:0.0.7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logs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-app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events.js:174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throw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; 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//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Unhandled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'error'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event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^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Error: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listen EACCES: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permission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denied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0.0.0.0:80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15" grpId="0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600" dirty="0" err="1"/>
              <a:t>There</a:t>
            </a:r>
            <a:r>
              <a:rPr lang="es-ES" sz="1600" dirty="0"/>
              <a:t> are </a:t>
            </a:r>
            <a:r>
              <a:rPr lang="es-ES" sz="1600" dirty="0" err="1"/>
              <a:t>some</a:t>
            </a:r>
            <a:r>
              <a:rPr lang="es-ES" sz="1600" dirty="0"/>
              <a:t> </a:t>
            </a:r>
            <a:r>
              <a:rPr lang="es-ES" sz="1600" dirty="0" err="1"/>
              <a:t>details</a:t>
            </a:r>
            <a:r>
              <a:rPr lang="es-ES" sz="1600" dirty="0"/>
              <a:t> to </a:t>
            </a:r>
            <a:r>
              <a:rPr lang="es-ES" sz="1600" dirty="0" err="1"/>
              <a:t>take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dirty="0" err="1"/>
              <a:t>consideration</a:t>
            </a:r>
            <a:r>
              <a:rPr lang="es-ES" sz="1600" dirty="0"/>
              <a:t> </a:t>
            </a:r>
            <a:r>
              <a:rPr lang="es-ES" sz="1600" dirty="0" err="1"/>
              <a:t>when</a:t>
            </a:r>
            <a:r>
              <a:rPr lang="es-ES" sz="1600" dirty="0"/>
              <a:t> </a:t>
            </a:r>
            <a:r>
              <a:rPr lang="es-ES" sz="1600" dirty="0" err="1"/>
              <a:t>moving</a:t>
            </a:r>
            <a:r>
              <a:rPr lang="es-ES" sz="1600" dirty="0"/>
              <a:t> a </a:t>
            </a:r>
            <a:r>
              <a:rPr lang="es-ES" sz="1600" dirty="0" err="1"/>
              <a:t>container</a:t>
            </a:r>
            <a:r>
              <a:rPr lang="es-ES" sz="1600" dirty="0"/>
              <a:t> to </a:t>
            </a:r>
            <a:r>
              <a:rPr lang="es-ES" sz="1600" b="1" dirty="0"/>
              <a:t>non-</a:t>
            </a:r>
            <a:r>
              <a:rPr lang="es-ES" sz="1600" b="1" dirty="0" err="1"/>
              <a:t>root</a:t>
            </a:r>
            <a:r>
              <a:rPr lang="es-ES" sz="1600" dirty="0"/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/>
              <a:t>File </a:t>
            </a:r>
            <a:r>
              <a:rPr lang="es-ES" sz="1600" dirty="0" err="1"/>
              <a:t>permissions</a:t>
            </a:r>
            <a:r>
              <a:rPr lang="es-ES" sz="1600" dirty="0"/>
              <a:t>. </a:t>
            </a:r>
            <a:r>
              <a:rPr lang="es-ES" sz="1600" dirty="0" err="1"/>
              <a:t>What</a:t>
            </a:r>
            <a:r>
              <a:rPr lang="es-ES" sz="1600" dirty="0"/>
              <a:t> </a:t>
            </a:r>
            <a:r>
              <a:rPr lang="es-ES" sz="1600" dirty="0" err="1"/>
              <a:t>directories</a:t>
            </a:r>
            <a:r>
              <a:rPr lang="es-ES" sz="1600" dirty="0"/>
              <a:t> </a:t>
            </a:r>
            <a:r>
              <a:rPr lang="es-ES" sz="1600" dirty="0" err="1"/>
              <a:t>should</a:t>
            </a:r>
            <a:r>
              <a:rPr lang="es-ES" sz="1600" dirty="0"/>
              <a:t> be </a:t>
            </a:r>
            <a:r>
              <a:rPr lang="es-ES" sz="1600" dirty="0" err="1"/>
              <a:t>writable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application</a:t>
            </a:r>
            <a:r>
              <a:rPr lang="es-ES" sz="1600" dirty="0"/>
              <a:t>? </a:t>
            </a:r>
            <a:r>
              <a:rPr lang="es-ES" sz="1600" dirty="0" err="1"/>
              <a:t>Adapt</a:t>
            </a:r>
            <a:r>
              <a:rPr lang="es-ES" sz="1600" dirty="0"/>
              <a:t> </a:t>
            </a:r>
            <a:r>
              <a:rPr lang="es-ES" sz="1600" dirty="0" err="1"/>
              <a:t>them</a:t>
            </a:r>
            <a:r>
              <a:rPr lang="es-ES" sz="1600" dirty="0"/>
              <a:t> </a:t>
            </a:r>
            <a:r>
              <a:rPr lang="es-ES" sz="1600" dirty="0" err="1"/>
              <a:t>by</a:t>
            </a:r>
            <a:r>
              <a:rPr lang="es-ES" sz="1600" dirty="0"/>
              <a:t> </a:t>
            </a:r>
            <a:r>
              <a:rPr lang="es-ES" sz="1600" dirty="0" err="1"/>
              <a:t>giving</a:t>
            </a:r>
            <a:r>
              <a:rPr lang="es-ES" sz="1600" dirty="0"/>
              <a:t> </a:t>
            </a:r>
            <a:r>
              <a:rPr lang="es-ES" sz="1600" dirty="0" err="1"/>
              <a:t>writing</a:t>
            </a:r>
            <a:r>
              <a:rPr lang="es-ES" sz="1600" dirty="0"/>
              <a:t> </a:t>
            </a:r>
            <a:r>
              <a:rPr lang="es-ES" sz="1600" dirty="0" err="1"/>
              <a:t>permissions</a:t>
            </a:r>
            <a:r>
              <a:rPr lang="es-ES" sz="1600" dirty="0"/>
              <a:t> to </a:t>
            </a:r>
            <a:r>
              <a:rPr lang="es-ES" sz="1600" dirty="0" err="1"/>
              <a:t>the</a:t>
            </a:r>
            <a:r>
              <a:rPr lang="es-ES" sz="1600" dirty="0"/>
              <a:t> non-</a:t>
            </a:r>
            <a:r>
              <a:rPr lang="es-ES" sz="1600" dirty="0" err="1"/>
              <a:t>root</a:t>
            </a:r>
            <a:r>
              <a:rPr lang="es-ES" sz="1600" dirty="0"/>
              <a:t> </a:t>
            </a:r>
            <a:r>
              <a:rPr lang="es-ES" sz="1600" dirty="0" err="1"/>
              <a:t>users</a:t>
            </a:r>
            <a:r>
              <a:rPr lang="es-ES" sz="16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 err="1"/>
              <a:t>You</a:t>
            </a:r>
            <a:r>
              <a:rPr lang="es-ES" sz="1600" dirty="0"/>
              <a:t> </a:t>
            </a:r>
            <a:r>
              <a:rPr lang="es-ES" sz="1600" dirty="0" err="1"/>
              <a:t>cannot</a:t>
            </a:r>
            <a:r>
              <a:rPr lang="es-ES" sz="1600" dirty="0"/>
              <a:t> use </a:t>
            </a:r>
            <a:r>
              <a:rPr lang="es-ES" sz="1600" dirty="0" err="1"/>
              <a:t>privileged</a:t>
            </a:r>
            <a:r>
              <a:rPr lang="es-ES" sz="1600" dirty="0"/>
              <a:t> (1-1023) </a:t>
            </a:r>
            <a:r>
              <a:rPr lang="es-ES" sz="1600" dirty="0" err="1"/>
              <a:t>ports</a:t>
            </a:r>
            <a:r>
              <a:rPr lang="es-ES" sz="1600" dirty="0"/>
              <a:t> </a:t>
            </a:r>
            <a:r>
              <a:rPr lang="es-ES" sz="1600" dirty="0" err="1"/>
              <a:t>anymore</a:t>
            </a:r>
            <a:r>
              <a:rPr lang="es-ES" sz="16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dirty="0" err="1"/>
              <a:t>You</a:t>
            </a:r>
            <a:r>
              <a:rPr lang="es-ES" sz="1600" dirty="0"/>
              <a:t> </a:t>
            </a:r>
            <a:r>
              <a:rPr lang="es-ES" sz="1600" dirty="0" err="1"/>
              <a:t>cannot</a:t>
            </a:r>
            <a:r>
              <a:rPr lang="es-ES" sz="1600" dirty="0"/>
              <a:t> </a:t>
            </a:r>
            <a:r>
              <a:rPr lang="es-ES" sz="1600" dirty="0" err="1"/>
              <a:t>perform</a:t>
            </a:r>
            <a:r>
              <a:rPr lang="es-ES" sz="1600" dirty="0"/>
              <a:t> </a:t>
            </a:r>
            <a:r>
              <a:rPr lang="es-ES" sz="1600" dirty="0" err="1"/>
              <a:t>any</a:t>
            </a:r>
            <a:r>
              <a:rPr lang="es-ES" sz="1600" dirty="0"/>
              <a:t> </a:t>
            </a:r>
            <a:r>
              <a:rPr lang="es-ES" sz="1600" dirty="0" err="1"/>
              <a:t>action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requires</a:t>
            </a:r>
            <a:r>
              <a:rPr lang="es-ES" sz="1600" dirty="0"/>
              <a:t> </a:t>
            </a:r>
            <a:r>
              <a:rPr lang="es-ES" sz="1600" dirty="0" err="1"/>
              <a:t>privileged</a:t>
            </a:r>
            <a:r>
              <a:rPr lang="es-ES" sz="1600" dirty="0"/>
              <a:t> </a:t>
            </a:r>
            <a:r>
              <a:rPr lang="es-ES" sz="1600" dirty="0" err="1"/>
              <a:t>permissions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debugging</a:t>
            </a:r>
            <a:r>
              <a:rPr lang="es-ES" sz="1600" dirty="0"/>
              <a:t> </a:t>
            </a:r>
            <a:r>
              <a:rPr lang="es-ES" sz="1600" dirty="0" err="1"/>
              <a:t>purposes</a:t>
            </a:r>
            <a:r>
              <a:rPr lang="es-ES" sz="1600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adapt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app so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uses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alternative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port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such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as 8080: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42D5D-6731-DB48-835B-0651711CA74B}"/>
              </a:ext>
            </a:extLst>
          </p:cNvPr>
          <p:cNvSpPr txBox="1"/>
          <p:nvPr/>
        </p:nvSpPr>
        <p:spPr>
          <a:xfrm>
            <a:off x="579809" y="388620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app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writes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log at </a:t>
            </a:r>
            <a:r>
              <a:rPr lang="es-ES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var</a:t>
            </a:r>
            <a:r>
              <a:rPr lang="es-ES" i="1" dirty="0">
                <a:solidFill>
                  <a:schemeClr val="tx1">
                    <a:lumMod val="50000"/>
                  </a:schemeClr>
                </a:solidFill>
              </a:rPr>
              <a:t>/log/</a:t>
            </a:r>
            <a:r>
              <a:rPr lang="es-ES" i="1" dirty="0" err="1">
                <a:solidFill>
                  <a:schemeClr val="tx1">
                    <a:lumMod val="50000"/>
                  </a:schemeClr>
                </a:solidFill>
              </a:rPr>
              <a:t>app.log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.Give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permissions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i="1" dirty="0" err="1">
                <a:solidFill>
                  <a:schemeClr val="tx1">
                    <a:lumMod val="50000"/>
                  </a:schemeClr>
                </a:solidFill>
              </a:rPr>
              <a:t>nonroot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user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3DCF4-75B3-C540-A6DE-3D1C39B5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597979"/>
            <a:ext cx="3156760" cy="2127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52C34-F57D-3645-9F0C-9F8CBCB6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239" y="1655066"/>
            <a:ext cx="3418017" cy="2070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20AAFD-C361-6A40-AADA-74A2A8FA1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674" y="4254648"/>
            <a:ext cx="3497535" cy="2190601"/>
          </a:xfrm>
          <a:prstGeom prst="rect">
            <a:avLst/>
          </a:prstGeom>
        </p:spPr>
      </p:pic>
      <p:sp>
        <p:nvSpPr>
          <p:cNvPr id="14" name="Trapezoid 102">
            <a:extLst>
              <a:ext uri="{FF2B5EF4-FFF2-40B4-BE49-F238E27FC236}">
                <a16:creationId xmlns:a16="http://schemas.microsoft.com/office/drawing/2014/main" id="{2B07C1C7-8E77-D94F-BAAB-B14573CCC061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non-root approach (ii)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500" dirty="0" err="1"/>
              <a:t>There</a:t>
            </a:r>
            <a:r>
              <a:rPr lang="es-ES" sz="1500" dirty="0"/>
              <a:t> are </a:t>
            </a:r>
            <a:r>
              <a:rPr lang="es-ES" sz="1500" dirty="0" err="1"/>
              <a:t>some</a:t>
            </a:r>
            <a:r>
              <a:rPr lang="es-ES" sz="1500" dirty="0"/>
              <a:t> </a:t>
            </a:r>
            <a:r>
              <a:rPr lang="es-ES" sz="1500" dirty="0" err="1"/>
              <a:t>details</a:t>
            </a:r>
            <a:r>
              <a:rPr lang="es-ES" sz="1500" dirty="0"/>
              <a:t> to </a:t>
            </a:r>
            <a:r>
              <a:rPr lang="es-ES" sz="1500" dirty="0" err="1"/>
              <a:t>take</a:t>
            </a:r>
            <a:r>
              <a:rPr lang="es-ES" sz="1500" dirty="0"/>
              <a:t> </a:t>
            </a:r>
            <a:r>
              <a:rPr lang="es-ES" sz="1500" dirty="0" err="1"/>
              <a:t>into</a:t>
            </a:r>
            <a:r>
              <a:rPr lang="es-ES" sz="1500" dirty="0"/>
              <a:t> </a:t>
            </a:r>
            <a:r>
              <a:rPr lang="es-ES" sz="1500" dirty="0" err="1"/>
              <a:t>consideration</a:t>
            </a:r>
            <a:r>
              <a:rPr lang="es-ES" sz="1500" dirty="0"/>
              <a:t> </a:t>
            </a:r>
            <a:r>
              <a:rPr lang="es-ES" sz="1500" dirty="0" err="1"/>
              <a:t>when</a:t>
            </a:r>
            <a:r>
              <a:rPr lang="es-ES" sz="1500" dirty="0"/>
              <a:t> </a:t>
            </a:r>
            <a:r>
              <a:rPr lang="es-ES" sz="1500" dirty="0" err="1"/>
              <a:t>moving</a:t>
            </a:r>
            <a:r>
              <a:rPr lang="es-ES" sz="1500" dirty="0"/>
              <a:t> a </a:t>
            </a:r>
            <a:r>
              <a:rPr lang="es-ES" sz="1500" dirty="0" err="1"/>
              <a:t>container</a:t>
            </a:r>
            <a:r>
              <a:rPr lang="es-ES" sz="1500" dirty="0"/>
              <a:t> to </a:t>
            </a:r>
            <a:r>
              <a:rPr lang="es-ES" sz="1500" b="1" dirty="0"/>
              <a:t>non-</a:t>
            </a:r>
            <a:r>
              <a:rPr lang="es-ES" sz="1500" b="1" dirty="0" err="1"/>
              <a:t>root</a:t>
            </a:r>
            <a:r>
              <a:rPr lang="es-ES" sz="1500" dirty="0"/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500" dirty="0"/>
              <a:t>File </a:t>
            </a:r>
            <a:r>
              <a:rPr lang="es-ES" sz="1500" dirty="0" err="1"/>
              <a:t>permissions</a:t>
            </a:r>
            <a:r>
              <a:rPr lang="es-ES" sz="1500" dirty="0"/>
              <a:t>. </a:t>
            </a:r>
            <a:r>
              <a:rPr lang="es-ES" sz="1500" dirty="0" err="1"/>
              <a:t>What</a:t>
            </a:r>
            <a:r>
              <a:rPr lang="es-ES" sz="1500" dirty="0"/>
              <a:t> </a:t>
            </a:r>
            <a:r>
              <a:rPr lang="es-ES" sz="1500" dirty="0" err="1"/>
              <a:t>directories</a:t>
            </a:r>
            <a:r>
              <a:rPr lang="es-ES" sz="1500" dirty="0"/>
              <a:t> </a:t>
            </a:r>
            <a:r>
              <a:rPr lang="es-ES" sz="1500" dirty="0" err="1"/>
              <a:t>should</a:t>
            </a:r>
            <a:r>
              <a:rPr lang="es-ES" sz="1500" dirty="0"/>
              <a:t> be </a:t>
            </a:r>
            <a:r>
              <a:rPr lang="es-ES" sz="1500" dirty="0" err="1"/>
              <a:t>writable</a:t>
            </a:r>
            <a:r>
              <a:rPr lang="es-ES" sz="1500" dirty="0"/>
              <a:t> </a:t>
            </a:r>
            <a:r>
              <a:rPr lang="es-ES" sz="1500" dirty="0" err="1"/>
              <a:t>by</a:t>
            </a:r>
            <a:r>
              <a:rPr lang="es-ES" sz="1500" dirty="0"/>
              <a:t> </a:t>
            </a:r>
            <a:r>
              <a:rPr lang="es-ES" sz="1500" dirty="0" err="1"/>
              <a:t>the</a:t>
            </a:r>
            <a:r>
              <a:rPr lang="es-ES" sz="1500" dirty="0"/>
              <a:t> </a:t>
            </a:r>
            <a:r>
              <a:rPr lang="es-ES" sz="1500" dirty="0" err="1"/>
              <a:t>application</a:t>
            </a:r>
            <a:r>
              <a:rPr lang="es-ES" sz="1500" dirty="0"/>
              <a:t>? </a:t>
            </a:r>
            <a:r>
              <a:rPr lang="es-ES" sz="1500" dirty="0" err="1"/>
              <a:t>Adapt</a:t>
            </a:r>
            <a:r>
              <a:rPr lang="es-ES" sz="1500" dirty="0"/>
              <a:t> </a:t>
            </a:r>
            <a:r>
              <a:rPr lang="es-ES" sz="1500" dirty="0" err="1"/>
              <a:t>them</a:t>
            </a:r>
            <a:r>
              <a:rPr lang="es-ES" sz="1500" dirty="0"/>
              <a:t> </a:t>
            </a:r>
            <a:r>
              <a:rPr lang="es-ES" sz="1500" dirty="0" err="1"/>
              <a:t>by</a:t>
            </a:r>
            <a:r>
              <a:rPr lang="es-ES" sz="1500" dirty="0"/>
              <a:t> </a:t>
            </a:r>
            <a:r>
              <a:rPr lang="es-ES" sz="1500" dirty="0" err="1"/>
              <a:t>giving</a:t>
            </a:r>
            <a:r>
              <a:rPr lang="es-ES" sz="1500" dirty="0"/>
              <a:t> </a:t>
            </a:r>
            <a:r>
              <a:rPr lang="es-ES" sz="1500" dirty="0" err="1"/>
              <a:t>writing</a:t>
            </a:r>
            <a:r>
              <a:rPr lang="es-ES" sz="1500" dirty="0"/>
              <a:t> </a:t>
            </a:r>
            <a:r>
              <a:rPr lang="es-ES" sz="1500" dirty="0" err="1"/>
              <a:t>permissions</a:t>
            </a:r>
            <a:r>
              <a:rPr lang="es-ES" sz="1500" dirty="0"/>
              <a:t> to </a:t>
            </a:r>
            <a:r>
              <a:rPr lang="es-ES" sz="1500" dirty="0" err="1"/>
              <a:t>the</a:t>
            </a:r>
            <a:r>
              <a:rPr lang="es-ES" sz="1500" dirty="0"/>
              <a:t> non-</a:t>
            </a:r>
            <a:r>
              <a:rPr lang="es-ES" sz="1500" dirty="0" err="1"/>
              <a:t>root</a:t>
            </a:r>
            <a:r>
              <a:rPr lang="es-ES" sz="1500" dirty="0"/>
              <a:t> </a:t>
            </a:r>
            <a:r>
              <a:rPr lang="es-ES" sz="1500" dirty="0" err="1"/>
              <a:t>users</a:t>
            </a:r>
            <a:r>
              <a:rPr lang="es-ES" sz="15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500" dirty="0" err="1"/>
              <a:t>You</a:t>
            </a:r>
            <a:r>
              <a:rPr lang="es-ES" sz="1500" dirty="0"/>
              <a:t> </a:t>
            </a:r>
            <a:r>
              <a:rPr lang="es-ES" sz="1500" dirty="0" err="1"/>
              <a:t>cannot</a:t>
            </a:r>
            <a:r>
              <a:rPr lang="es-ES" sz="1500" dirty="0"/>
              <a:t> use </a:t>
            </a:r>
            <a:r>
              <a:rPr lang="es-ES" sz="1500" dirty="0" err="1"/>
              <a:t>privileged</a:t>
            </a:r>
            <a:r>
              <a:rPr lang="es-ES" sz="1500" dirty="0"/>
              <a:t> (1-1023) </a:t>
            </a:r>
            <a:r>
              <a:rPr lang="es-ES" sz="1500" dirty="0" err="1"/>
              <a:t>ports</a:t>
            </a:r>
            <a:r>
              <a:rPr lang="es-ES" sz="1500" dirty="0"/>
              <a:t> </a:t>
            </a:r>
            <a:r>
              <a:rPr lang="es-ES" sz="1500" dirty="0" err="1"/>
              <a:t>anymore</a:t>
            </a:r>
            <a:r>
              <a:rPr lang="es-ES" sz="15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500" dirty="0" err="1"/>
              <a:t>You</a:t>
            </a:r>
            <a:r>
              <a:rPr lang="es-ES" sz="1500" dirty="0"/>
              <a:t> </a:t>
            </a:r>
            <a:r>
              <a:rPr lang="es-ES" sz="1500" dirty="0" err="1"/>
              <a:t>cannot</a:t>
            </a:r>
            <a:r>
              <a:rPr lang="es-ES" sz="1500" dirty="0"/>
              <a:t> </a:t>
            </a:r>
            <a:r>
              <a:rPr lang="es-ES" sz="1500" dirty="0" err="1"/>
              <a:t>perform</a:t>
            </a:r>
            <a:r>
              <a:rPr lang="es-ES" sz="1500" dirty="0"/>
              <a:t> </a:t>
            </a:r>
            <a:r>
              <a:rPr lang="es-ES" sz="1500" dirty="0" err="1"/>
              <a:t>any</a:t>
            </a:r>
            <a:r>
              <a:rPr lang="es-ES" sz="1500" dirty="0"/>
              <a:t> </a:t>
            </a:r>
            <a:r>
              <a:rPr lang="es-ES" sz="1500" dirty="0" err="1"/>
              <a:t>action</a:t>
            </a:r>
            <a:r>
              <a:rPr lang="es-ES" sz="1500" dirty="0"/>
              <a:t> </a:t>
            </a:r>
            <a:r>
              <a:rPr lang="es-ES" sz="1500" dirty="0" err="1"/>
              <a:t>that</a:t>
            </a:r>
            <a:r>
              <a:rPr lang="es-ES" sz="1500" dirty="0"/>
              <a:t> </a:t>
            </a:r>
            <a:r>
              <a:rPr lang="es-ES" sz="1500" dirty="0" err="1"/>
              <a:t>requires</a:t>
            </a:r>
            <a:r>
              <a:rPr lang="es-ES" sz="1500" dirty="0"/>
              <a:t> </a:t>
            </a:r>
            <a:r>
              <a:rPr lang="es-ES" sz="1500" dirty="0" err="1"/>
              <a:t>privileged</a:t>
            </a:r>
            <a:r>
              <a:rPr lang="es-ES" sz="1500" dirty="0"/>
              <a:t> </a:t>
            </a:r>
            <a:r>
              <a:rPr lang="es-ES" sz="1500" dirty="0" err="1"/>
              <a:t>permissions</a:t>
            </a:r>
            <a:r>
              <a:rPr lang="es-ES" sz="1500" dirty="0"/>
              <a:t> </a:t>
            </a:r>
            <a:r>
              <a:rPr lang="es-ES" sz="1500" dirty="0" err="1"/>
              <a:t>for</a:t>
            </a:r>
            <a:r>
              <a:rPr lang="es-ES" sz="1500" dirty="0"/>
              <a:t> </a:t>
            </a:r>
            <a:r>
              <a:rPr lang="es-ES" sz="1500" dirty="0" err="1"/>
              <a:t>debugging</a:t>
            </a:r>
            <a:r>
              <a:rPr lang="es-ES" sz="1500" dirty="0"/>
              <a:t> </a:t>
            </a:r>
            <a:r>
              <a:rPr lang="es-ES" sz="1500" dirty="0" err="1"/>
              <a:t>purposes</a:t>
            </a:r>
            <a:r>
              <a:rPr lang="es-ES" sz="1500" dirty="0"/>
              <a:t>.</a:t>
            </a:r>
            <a:br>
              <a:rPr lang="es-ES" sz="1500" dirty="0"/>
            </a:br>
            <a:br>
              <a:rPr lang="es-ES" sz="1500" dirty="0"/>
            </a:br>
            <a:endParaRPr lang="en-US" sz="15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try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container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and run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again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42D5D-6731-DB48-835B-0651711CA74B}"/>
              </a:ext>
            </a:extLst>
          </p:cNvPr>
          <p:cNvSpPr txBox="1"/>
          <p:nvPr/>
        </p:nvSpPr>
        <p:spPr>
          <a:xfrm>
            <a:off x="1746757" y="5009105"/>
            <a:ext cx="482821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Now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ensure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expose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port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8080.</a:t>
            </a:r>
          </a:p>
        </p:txBody>
      </p:sp>
      <p:sp>
        <p:nvSpPr>
          <p:cNvPr id="11" name="Trapezoid 102">
            <a:extLst>
              <a:ext uri="{FF2B5EF4-FFF2-40B4-BE49-F238E27FC236}">
                <a16:creationId xmlns:a16="http://schemas.microsoft.com/office/drawing/2014/main" id="{BEFC8B9C-E9EC-A643-9C45-1D1D690B1CE8}"/>
              </a:ext>
            </a:extLst>
          </p:cNvPr>
          <p:cNvSpPr/>
          <p:nvPr/>
        </p:nvSpPr>
        <p:spPr bwMode="gray">
          <a:xfrm flipH="1">
            <a:off x="8380411" y="505767"/>
            <a:ext cx="380841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Use non-root approach (iii)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7ED7E3-1B72-1A48-B58A-56117A52E8BF}"/>
              </a:ext>
            </a:extLst>
          </p:cNvPr>
          <p:cNvSpPr/>
          <p:nvPr/>
        </p:nvSpPr>
        <p:spPr>
          <a:xfrm>
            <a:off x="579809" y="1924425"/>
            <a:ext cx="7629403" cy="220343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express-image:0.0.7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8080:8080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dirty="0" err="1">
                <a:solidFill>
                  <a:srgbClr val="D19A66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-app express-image:0.0.7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'http://127.0.0.1:8080'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61AFEF"/>
                </a:solidFill>
                <a:latin typeface="Helvetica" pitchFamily="2" charset="0"/>
              </a:rPr>
              <a:t>Hello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61AFF0"/>
                </a:solidFill>
                <a:latin typeface="Helvetica" pitchFamily="2" charset="0"/>
              </a:rPr>
              <a:t>world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exec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-app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whoami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61AFEF"/>
                </a:solidFill>
                <a:latin typeface="Helvetica" pitchFamily="2" charset="0"/>
              </a:rPr>
              <a:t>nonroot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default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directory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i="1" dirty="0"/>
              <a:t>/</a:t>
            </a:r>
            <a:r>
              <a:rPr lang="es-ES" dirty="0"/>
              <a:t>. </a:t>
            </a:r>
            <a:endParaRPr lang="es-ES" sz="1600" dirty="0"/>
          </a:p>
          <a:p>
            <a:r>
              <a:rPr lang="es-ES" dirty="0" err="1"/>
              <a:t>However</a:t>
            </a:r>
            <a:r>
              <a:rPr lang="es-ES" dirty="0"/>
              <a:t>, </a:t>
            </a:r>
            <a:r>
              <a:rPr lang="es-ES" dirty="0" err="1"/>
              <a:t>unless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use </a:t>
            </a:r>
            <a:r>
              <a:rPr lang="es-ES" b="1" i="1" dirty="0"/>
              <a:t>FROM </a:t>
            </a:r>
            <a:r>
              <a:rPr lang="es-ES" b="1" i="1" dirty="0" err="1"/>
              <a:t>scratch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likely</a:t>
            </a:r>
            <a:r>
              <a:rPr lang="es-ES" dirty="0"/>
              <a:t> set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base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using</a:t>
            </a:r>
            <a:r>
              <a:rPr lang="es-ES" dirty="0"/>
              <a:t>. </a:t>
            </a:r>
            <a:endParaRPr lang="es-ES" sz="1600" dirty="0"/>
          </a:p>
          <a:p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practice</a:t>
            </a:r>
            <a:r>
              <a:rPr lang="es-ES" dirty="0"/>
              <a:t> to set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i="1" dirty="0"/>
              <a:t>WORKDIR</a:t>
            </a:r>
            <a:r>
              <a:rPr lang="es-ES" dirty="0"/>
              <a:t> </a:t>
            </a:r>
            <a:r>
              <a:rPr lang="es-ES" dirty="0" err="1"/>
              <a:t>instruction</a:t>
            </a:r>
            <a:r>
              <a:rPr lang="es-ES" dirty="0"/>
              <a:t> to </a:t>
            </a:r>
            <a:r>
              <a:rPr lang="es-ES" dirty="0" err="1"/>
              <a:t>adapt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to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r>
              <a:rPr lang="es-ES" sz="1600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app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code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under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directory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b="1" i="1" dirty="0">
                <a:solidFill>
                  <a:schemeClr val="tx1">
                    <a:lumMod val="50000"/>
                  </a:schemeClr>
                </a:solidFill>
              </a:rPr>
              <a:t>/app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Therefore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makes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sense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adapt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working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directory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B948-7FC0-8345-A615-1A0D53F8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2012950"/>
            <a:ext cx="5321300" cy="3746500"/>
          </a:xfrm>
          <a:prstGeom prst="rect">
            <a:avLst/>
          </a:prstGeom>
        </p:spPr>
      </p:pic>
      <p:sp>
        <p:nvSpPr>
          <p:cNvPr id="11" name="Trapezoid 102">
            <a:extLst>
              <a:ext uri="{FF2B5EF4-FFF2-40B4-BE49-F238E27FC236}">
                <a16:creationId xmlns:a16="http://schemas.microsoft.com/office/drawing/2014/main" id="{F5442E50-570A-BA40-B3A0-6CF89E9E935C}"/>
              </a:ext>
            </a:extLst>
          </p:cNvPr>
          <p:cNvSpPr/>
          <p:nvPr/>
        </p:nvSpPr>
        <p:spPr bwMode="gray">
          <a:xfrm flipH="1">
            <a:off x="7872549" y="505767"/>
            <a:ext cx="431627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Set the WORKDIR instruction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07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600" dirty="0" err="1"/>
              <a:t>When</a:t>
            </a:r>
            <a:r>
              <a:rPr lang="es-ES" sz="1600" dirty="0"/>
              <a:t> running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Kubernetes</a:t>
            </a:r>
            <a:r>
              <a:rPr lang="es-ES" sz="1600" dirty="0"/>
              <a:t>, </a:t>
            </a:r>
            <a:r>
              <a:rPr lang="es-ES" sz="1600" dirty="0" err="1"/>
              <a:t>it’s</a:t>
            </a:r>
            <a:r>
              <a:rPr lang="es-ES" sz="1600" dirty="0"/>
              <a:t> </a:t>
            </a:r>
            <a:r>
              <a:rPr lang="es-ES" sz="1600" dirty="0" err="1"/>
              <a:t>very</a:t>
            </a:r>
            <a:r>
              <a:rPr lang="es-ES" sz="1600" dirty="0"/>
              <a:t> </a:t>
            </a:r>
            <a:r>
              <a:rPr lang="es-ES" sz="1600" dirty="0" err="1"/>
              <a:t>likely</a:t>
            </a:r>
            <a:r>
              <a:rPr lang="es-ES" sz="1600" dirty="0"/>
              <a:t> </a:t>
            </a:r>
            <a:r>
              <a:rPr lang="es-ES" sz="1600" dirty="0" err="1"/>
              <a:t>you</a:t>
            </a:r>
            <a:r>
              <a:rPr lang="es-ES" sz="1600" dirty="0"/>
              <a:t> </a:t>
            </a:r>
            <a:r>
              <a:rPr lang="es-ES" sz="1600" dirty="0" err="1"/>
              <a:t>import</a:t>
            </a:r>
            <a:r>
              <a:rPr lang="es-ES" sz="1600" dirty="0"/>
              <a:t>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/>
              <a:t>configuration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b="1" i="1" dirty="0" err="1"/>
              <a:t>configMaps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b="1" i="1" dirty="0" err="1"/>
              <a:t>secrets</a:t>
            </a:r>
            <a:r>
              <a:rPr lang="es-ES" sz="1600" dirty="0"/>
              <a:t> </a:t>
            </a:r>
            <a:r>
              <a:rPr lang="es-ES" sz="1600" dirty="0" err="1"/>
              <a:t>resources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are </a:t>
            </a:r>
            <a:r>
              <a:rPr lang="es-ES" sz="1600" dirty="0" err="1"/>
              <a:t>mounted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</a:t>
            </a:r>
            <a:r>
              <a:rPr lang="es-ES" sz="1600" dirty="0" err="1"/>
              <a:t>filesystem</a:t>
            </a:r>
            <a:r>
              <a:rPr lang="es-ES" sz="1600" dirty="0"/>
              <a:t> as </a:t>
            </a:r>
            <a:r>
              <a:rPr lang="es-ES" sz="1600" dirty="0" err="1"/>
              <a:t>configuration</a:t>
            </a:r>
            <a:r>
              <a:rPr lang="es-ES" sz="1600" dirty="0"/>
              <a:t> files.</a:t>
            </a:r>
          </a:p>
          <a:p>
            <a:r>
              <a:rPr lang="es-ES" sz="1600" dirty="0" err="1"/>
              <a:t>Your</a:t>
            </a:r>
            <a:r>
              <a:rPr lang="es-ES" sz="1600" dirty="0"/>
              <a:t> app </a:t>
            </a:r>
            <a:r>
              <a:rPr lang="es-ES" sz="1600" dirty="0" err="1"/>
              <a:t>should</a:t>
            </a:r>
            <a:r>
              <a:rPr lang="es-ES" sz="1600" dirty="0"/>
              <a:t> </a:t>
            </a:r>
            <a:r>
              <a:rPr lang="es-ES" sz="1600" dirty="0" err="1"/>
              <a:t>read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settings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a </a:t>
            </a:r>
            <a:r>
              <a:rPr lang="es-ES" sz="1600" dirty="0" err="1"/>
              <a:t>configuration</a:t>
            </a:r>
            <a:r>
              <a:rPr lang="es-ES" sz="1600" dirty="0"/>
              <a:t> file.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adapt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app so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hostname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port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are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retrieved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configuration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file: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5EF14-AFF3-AE4E-8BBC-43E14CCB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9" y="1887588"/>
            <a:ext cx="3725316" cy="2038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35B71-BEF0-C643-823B-E2CD2044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23" y="4171765"/>
            <a:ext cx="2451055" cy="189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DF730-F096-4347-927F-FB5A0141E68E}"/>
              </a:ext>
            </a:extLst>
          </p:cNvPr>
          <p:cNvSpPr txBox="1"/>
          <p:nvPr/>
        </p:nvSpPr>
        <p:spPr>
          <a:xfrm>
            <a:off x="4513746" y="2501570"/>
            <a:ext cx="720105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200" dirty="0" err="1"/>
              <a:t>server.js</a:t>
            </a:r>
            <a:endParaRPr lang="es-E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99BAC-945F-2945-9B54-07BB69E017FA}"/>
              </a:ext>
            </a:extLst>
          </p:cNvPr>
          <p:cNvSpPr txBox="1"/>
          <p:nvPr/>
        </p:nvSpPr>
        <p:spPr>
          <a:xfrm>
            <a:off x="2582925" y="4927240"/>
            <a:ext cx="10376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200" dirty="0" err="1"/>
              <a:t>settings.json</a:t>
            </a:r>
            <a:endParaRPr lang="es-ES" sz="1200" dirty="0"/>
          </a:p>
        </p:txBody>
      </p:sp>
      <p:sp>
        <p:nvSpPr>
          <p:cNvPr id="15" name="Trapezoid 102">
            <a:extLst>
              <a:ext uri="{FF2B5EF4-FFF2-40B4-BE49-F238E27FC236}">
                <a16:creationId xmlns:a16="http://schemas.microsoft.com/office/drawing/2014/main" id="{3151418A-D80F-3347-93F3-5B84D93CDF18}"/>
              </a:ext>
            </a:extLst>
          </p:cNvPr>
          <p:cNvSpPr/>
          <p:nvPr/>
        </p:nvSpPr>
        <p:spPr bwMode="gray">
          <a:xfrm flipH="1">
            <a:off x="7872549" y="367332"/>
            <a:ext cx="4316274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Mount configuration and VOLUME instruction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600" dirty="0" err="1"/>
              <a:t>When</a:t>
            </a:r>
            <a:r>
              <a:rPr lang="es-ES" sz="1600" dirty="0"/>
              <a:t> running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Kubernetes</a:t>
            </a:r>
            <a:r>
              <a:rPr lang="es-ES" sz="1600" dirty="0"/>
              <a:t>, </a:t>
            </a:r>
            <a:r>
              <a:rPr lang="es-ES" sz="1600" dirty="0" err="1"/>
              <a:t>it’s</a:t>
            </a:r>
            <a:r>
              <a:rPr lang="es-ES" sz="1600" dirty="0"/>
              <a:t> </a:t>
            </a:r>
            <a:r>
              <a:rPr lang="es-ES" sz="1600" dirty="0" err="1"/>
              <a:t>very</a:t>
            </a:r>
            <a:r>
              <a:rPr lang="es-ES" sz="1600" dirty="0"/>
              <a:t> </a:t>
            </a:r>
            <a:r>
              <a:rPr lang="es-ES" sz="1600" dirty="0" err="1"/>
              <a:t>likely</a:t>
            </a:r>
            <a:r>
              <a:rPr lang="es-ES" sz="1600" dirty="0"/>
              <a:t> </a:t>
            </a:r>
            <a:r>
              <a:rPr lang="es-ES" sz="1600" dirty="0" err="1"/>
              <a:t>you</a:t>
            </a:r>
            <a:r>
              <a:rPr lang="es-ES" sz="1600" dirty="0"/>
              <a:t> </a:t>
            </a:r>
            <a:r>
              <a:rPr lang="es-ES" sz="1600" dirty="0" err="1"/>
              <a:t>import</a:t>
            </a:r>
            <a:r>
              <a:rPr lang="es-ES" sz="1600" dirty="0"/>
              <a:t> </a:t>
            </a:r>
            <a:r>
              <a:rPr lang="es-ES" sz="1600" dirty="0" err="1"/>
              <a:t>your</a:t>
            </a:r>
            <a:r>
              <a:rPr lang="es-ES" sz="1600" dirty="0"/>
              <a:t> </a:t>
            </a:r>
            <a:r>
              <a:rPr lang="es-ES" sz="1600" dirty="0" err="1"/>
              <a:t>configuration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b="1" i="1" dirty="0" err="1"/>
              <a:t>configMaps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b="1" i="1" dirty="0" err="1"/>
              <a:t>secrets</a:t>
            </a:r>
            <a:r>
              <a:rPr lang="es-ES" sz="1600" dirty="0"/>
              <a:t> </a:t>
            </a:r>
            <a:r>
              <a:rPr lang="es-ES" sz="1600" dirty="0" err="1"/>
              <a:t>resources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are </a:t>
            </a:r>
            <a:r>
              <a:rPr lang="es-ES" sz="1600" dirty="0" err="1"/>
              <a:t>mounted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container</a:t>
            </a:r>
            <a:r>
              <a:rPr lang="es-ES" sz="1600" dirty="0"/>
              <a:t> </a:t>
            </a:r>
            <a:r>
              <a:rPr lang="es-ES" sz="1600" dirty="0" err="1"/>
              <a:t>filesystem</a:t>
            </a:r>
            <a:r>
              <a:rPr lang="es-ES" sz="1600" dirty="0"/>
              <a:t> as </a:t>
            </a:r>
            <a:r>
              <a:rPr lang="es-ES" sz="1600" dirty="0" err="1"/>
              <a:t>configuration</a:t>
            </a:r>
            <a:r>
              <a:rPr lang="es-ES" sz="1600" dirty="0"/>
              <a:t> files.</a:t>
            </a:r>
          </a:p>
          <a:p>
            <a:r>
              <a:rPr lang="es-ES" sz="1600" dirty="0" err="1"/>
              <a:t>Your</a:t>
            </a:r>
            <a:r>
              <a:rPr lang="es-ES" sz="1600" dirty="0"/>
              <a:t> app </a:t>
            </a:r>
            <a:r>
              <a:rPr lang="es-ES" sz="1600" dirty="0" err="1"/>
              <a:t>should</a:t>
            </a:r>
            <a:r>
              <a:rPr lang="es-ES" sz="1600" dirty="0"/>
              <a:t> </a:t>
            </a:r>
            <a:r>
              <a:rPr lang="es-ES" sz="1600" dirty="0" err="1"/>
              <a:t>read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dirty="0" err="1"/>
              <a:t>settings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a </a:t>
            </a:r>
            <a:r>
              <a:rPr lang="es-ES" sz="1600" dirty="0" err="1"/>
              <a:t>configuration</a:t>
            </a:r>
            <a:r>
              <a:rPr lang="es-ES" sz="1600" dirty="0"/>
              <a:t> file.</a:t>
            </a:r>
          </a:p>
          <a:p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and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mount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its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configuration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settings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shown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below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 lang="es-E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rapezoid 102">
            <a:extLst>
              <a:ext uri="{FF2B5EF4-FFF2-40B4-BE49-F238E27FC236}">
                <a16:creationId xmlns:a16="http://schemas.microsoft.com/office/drawing/2014/main" id="{1C6940B7-30F7-D640-9D3C-662C2245EC2D}"/>
              </a:ext>
            </a:extLst>
          </p:cNvPr>
          <p:cNvSpPr/>
          <p:nvPr/>
        </p:nvSpPr>
        <p:spPr bwMode="gray">
          <a:xfrm flipH="1">
            <a:off x="7872549" y="367332"/>
            <a:ext cx="4316274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Mount configuration and VOLUME instruction (</a:t>
            </a:r>
            <a:r>
              <a:rPr lang="en-US" sz="1799" b="1" dirty="0" err="1">
                <a:solidFill>
                  <a:schemeClr val="bg1"/>
                </a:solidFill>
              </a:rPr>
              <a:t>i</a:t>
            </a:r>
            <a:r>
              <a:rPr lang="en-US" sz="1799" b="1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05A701B-0EB1-334C-88AA-B8B421FF1B97}"/>
              </a:ext>
            </a:extLst>
          </p:cNvPr>
          <p:cNvSpPr/>
          <p:nvPr/>
        </p:nvSpPr>
        <p:spPr>
          <a:xfrm>
            <a:off x="579809" y="1924425"/>
            <a:ext cx="5514603" cy="220343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express-image:0.0.8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dirty="0" err="1">
                <a:solidFill>
                  <a:srgbClr val="D19A66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-app \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-v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$(</a:t>
            </a:r>
            <a:r>
              <a:rPr lang="es-ES" dirty="0" err="1">
                <a:solidFill>
                  <a:srgbClr val="61AFEF"/>
                </a:solidFill>
                <a:latin typeface="Helvetica" pitchFamily="2" charset="0"/>
              </a:rPr>
              <a:t>pwd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)/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:/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\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8080:8080 \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express-image:0.0.8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'http://127.0.0.1:8080'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61AFEF"/>
                </a:solidFill>
                <a:latin typeface="Helvetica" pitchFamily="2" charset="0"/>
              </a:rPr>
              <a:t>Hello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world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1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80664-6FB4-7344-9C8C-D1CFC94D12A6}"/>
              </a:ext>
            </a:extLst>
          </p:cNvPr>
          <p:cNvSpPr/>
          <p:nvPr/>
        </p:nvSpPr>
        <p:spPr>
          <a:xfrm>
            <a:off x="1018904" y="3105835"/>
            <a:ext cx="10345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https://github.com/juan131/dockerfile-best-practices/tree/8-mounted-configuration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42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redirect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logs</a:t>
            </a:r>
            <a:r>
              <a:rPr lang="es-ES" dirty="0"/>
              <a:t> to </a:t>
            </a:r>
            <a:r>
              <a:rPr lang="es-ES" i="1" dirty="0" err="1"/>
              <a:t>stdout</a:t>
            </a:r>
            <a:r>
              <a:rPr lang="es-ES" i="1" dirty="0"/>
              <a:t>/</a:t>
            </a:r>
            <a:r>
              <a:rPr lang="es-ES" i="1" dirty="0" err="1"/>
              <a:t>stderr</a:t>
            </a:r>
            <a:r>
              <a:rPr lang="es-ES" dirty="0"/>
              <a:t> so </a:t>
            </a:r>
            <a:r>
              <a:rPr lang="es-ES" dirty="0" err="1"/>
              <a:t>they</a:t>
            </a:r>
            <a:r>
              <a:rPr lang="es-ES" dirty="0"/>
              <a:t> can be </a:t>
            </a:r>
            <a:r>
              <a:rPr lang="es-ES" dirty="0" err="1"/>
              <a:t>collected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host.</a:t>
            </a:r>
          </a:p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distributions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K8s,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to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logging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(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u="sng" dirty="0">
                <a:hlinkClick r:id="rId3"/>
              </a:rPr>
              <a:t>ELK</a:t>
            </a:r>
            <a:r>
              <a:rPr lang="es-ES" dirty="0"/>
              <a:t>)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collects</a:t>
            </a:r>
            <a:r>
              <a:rPr lang="es-ES" dirty="0"/>
              <a:t> </a:t>
            </a:r>
            <a:r>
              <a:rPr lang="es-ES" dirty="0" err="1"/>
              <a:t>logs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so </a:t>
            </a:r>
            <a:r>
              <a:rPr lang="es-ES" dirty="0" err="1"/>
              <a:t>they're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sysadmins</a:t>
            </a:r>
            <a:r>
              <a:rPr lang="es-ES" dirty="0"/>
              <a:t>.</a:t>
            </a:r>
          </a:p>
          <a:p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logs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mandatory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kind</a:t>
            </a:r>
            <a:r>
              <a:rPr lang="es-ES" dirty="0"/>
              <a:t> of </a:t>
            </a:r>
            <a:r>
              <a:rPr lang="es-ES" dirty="0" err="1"/>
              <a:t>solutions</a:t>
            </a:r>
            <a:r>
              <a:rPr lang="es-ES" dirty="0"/>
              <a:t> to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app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writes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its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log at </a:t>
            </a:r>
            <a:r>
              <a:rPr lang="es-ES" sz="1600" i="1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sz="1600" i="1" dirty="0" err="1">
                <a:solidFill>
                  <a:schemeClr val="tx1">
                    <a:lumMod val="50000"/>
                  </a:schemeClr>
                </a:solidFill>
              </a:rPr>
              <a:t>var</a:t>
            </a:r>
            <a:r>
              <a:rPr lang="es-ES" sz="1600" i="1" dirty="0">
                <a:solidFill>
                  <a:schemeClr val="tx1">
                    <a:lumMod val="50000"/>
                  </a:schemeClr>
                </a:solidFill>
              </a:rPr>
              <a:t>/log/</a:t>
            </a:r>
            <a:r>
              <a:rPr lang="es-ES" sz="1600" i="1" dirty="0" err="1">
                <a:solidFill>
                  <a:schemeClr val="tx1">
                    <a:lumMod val="50000"/>
                  </a:schemeClr>
                </a:solidFill>
              </a:rPr>
              <a:t>app.log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redirect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logs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to </a:t>
            </a:r>
            <a:r>
              <a:rPr lang="es-ES" sz="1600" i="1" dirty="0" err="1">
                <a:solidFill>
                  <a:schemeClr val="tx1">
                    <a:lumMod val="50000"/>
                  </a:schemeClr>
                </a:solidFill>
              </a:rPr>
              <a:t>stdout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workaround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below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DAED5-095C-634B-B6C9-2466BA35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1813423"/>
            <a:ext cx="4259841" cy="2383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D573E3-0EF0-A54E-9CB8-1A2F2D974AB0}"/>
              </a:ext>
            </a:extLst>
          </p:cNvPr>
          <p:cNvSpPr txBox="1"/>
          <p:nvPr/>
        </p:nvSpPr>
        <p:spPr>
          <a:xfrm>
            <a:off x="579809" y="4243379"/>
            <a:ext cx="745820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Let’s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rebuild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image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, and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check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logs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are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being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collected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by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3" name="Trapezoid 102">
            <a:extLst>
              <a:ext uri="{FF2B5EF4-FFF2-40B4-BE49-F238E27FC236}">
                <a16:creationId xmlns:a16="http://schemas.microsoft.com/office/drawing/2014/main" id="{59AE38BC-BA4E-A949-8731-CFD5850D2EAE}"/>
              </a:ext>
            </a:extLst>
          </p:cNvPr>
          <p:cNvSpPr/>
          <p:nvPr/>
        </p:nvSpPr>
        <p:spPr bwMode="gray">
          <a:xfrm flipH="1">
            <a:off x="7872549" y="367332"/>
            <a:ext cx="4316274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Redirect application logs to stout/stderr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E4C6B4-B598-E545-A298-75A83AD5A40A}"/>
              </a:ext>
            </a:extLst>
          </p:cNvPr>
          <p:cNvSpPr/>
          <p:nvPr/>
        </p:nvSpPr>
        <p:spPr>
          <a:xfrm>
            <a:off x="579809" y="4661797"/>
            <a:ext cx="7371117" cy="151040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express-image:0.0.9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-app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-v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$(</a:t>
            </a:r>
            <a:r>
              <a:rPr lang="es-ES" sz="1600" dirty="0" err="1">
                <a:solidFill>
                  <a:srgbClr val="61AFEF"/>
                </a:solidFill>
                <a:latin typeface="Helvetica" pitchFamily="2" charset="0"/>
              </a:rPr>
              <a:t>pwd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)/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8080:8080 express-image:0.0.9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logs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-app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Running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on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http://127.0.0.1:8080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sz="1700" dirty="0" err="1"/>
              <a:t>It</a:t>
            </a:r>
            <a:r>
              <a:rPr lang="es-ES" sz="1700" dirty="0"/>
              <a:t> </a:t>
            </a:r>
            <a:r>
              <a:rPr lang="es-ES" sz="1700" dirty="0" err="1"/>
              <a:t>is</a:t>
            </a:r>
            <a:r>
              <a:rPr lang="es-ES" sz="1700" dirty="0"/>
              <a:t> </a:t>
            </a:r>
            <a:r>
              <a:rPr lang="es-ES" sz="1700" dirty="0" err="1"/>
              <a:t>possible</a:t>
            </a:r>
            <a:r>
              <a:rPr lang="es-ES" sz="1700" dirty="0"/>
              <a:t> to set </a:t>
            </a:r>
            <a:r>
              <a:rPr lang="es-ES" sz="1700" dirty="0" err="1"/>
              <a:t>an</a:t>
            </a:r>
            <a:r>
              <a:rPr lang="es-ES" sz="1700" dirty="0"/>
              <a:t> </a:t>
            </a:r>
            <a:r>
              <a:rPr lang="es-ES" sz="1700" b="1" dirty="0" err="1"/>
              <a:t>entrypoint</a:t>
            </a:r>
            <a:r>
              <a:rPr lang="es-ES" sz="1700" dirty="0"/>
              <a:t> to </a:t>
            </a:r>
            <a:r>
              <a:rPr lang="es-ES" sz="1700" dirty="0" err="1"/>
              <a:t>act</a:t>
            </a:r>
            <a:r>
              <a:rPr lang="es-ES" sz="1700" dirty="0"/>
              <a:t> as </a:t>
            </a:r>
            <a:r>
              <a:rPr lang="es-ES" sz="1700" dirty="0" err="1"/>
              <a:t>the</a:t>
            </a:r>
            <a:r>
              <a:rPr lang="es-ES" sz="1700" dirty="0"/>
              <a:t> </a:t>
            </a:r>
            <a:r>
              <a:rPr lang="es-ES" sz="1700" dirty="0" err="1"/>
              <a:t>main</a:t>
            </a:r>
            <a:r>
              <a:rPr lang="es-ES" sz="1700" dirty="0"/>
              <a:t> </a:t>
            </a:r>
            <a:r>
              <a:rPr lang="es-ES" sz="1700" dirty="0" err="1"/>
              <a:t>command</a:t>
            </a:r>
            <a:r>
              <a:rPr lang="es-ES" sz="1700" dirty="0"/>
              <a:t> of </a:t>
            </a:r>
            <a:r>
              <a:rPr lang="es-ES" sz="1700" dirty="0" err="1"/>
              <a:t>the</a:t>
            </a:r>
            <a:r>
              <a:rPr lang="es-ES" sz="1700" dirty="0"/>
              <a:t> </a:t>
            </a:r>
            <a:r>
              <a:rPr lang="es-ES" sz="1700" dirty="0" err="1"/>
              <a:t>image</a:t>
            </a:r>
            <a:r>
              <a:rPr lang="es-ES" sz="1700" dirty="0"/>
              <a:t> to </a:t>
            </a:r>
            <a:r>
              <a:rPr lang="es-ES" sz="1700" dirty="0" err="1"/>
              <a:t>make</a:t>
            </a:r>
            <a:r>
              <a:rPr lang="es-ES" sz="1700" dirty="0"/>
              <a:t> </a:t>
            </a:r>
            <a:r>
              <a:rPr lang="es-ES" sz="1700" dirty="0" err="1"/>
              <a:t>our</a:t>
            </a:r>
            <a:r>
              <a:rPr lang="es-ES" sz="1700" dirty="0"/>
              <a:t> </a:t>
            </a:r>
            <a:r>
              <a:rPr lang="es-ES" sz="1700" dirty="0" err="1"/>
              <a:t>container</a:t>
            </a:r>
            <a:r>
              <a:rPr lang="es-ES" sz="1700" dirty="0"/>
              <a:t> more flexible. </a:t>
            </a:r>
          </a:p>
          <a:p>
            <a:r>
              <a:rPr lang="es-ES" sz="1700" dirty="0" err="1"/>
              <a:t>Then</a:t>
            </a:r>
            <a:r>
              <a:rPr lang="es-ES" sz="1700" dirty="0"/>
              <a:t>, </a:t>
            </a:r>
            <a:r>
              <a:rPr lang="es-ES" sz="1700" dirty="0" err="1"/>
              <a:t>we</a:t>
            </a:r>
            <a:r>
              <a:rPr lang="es-ES" sz="1700" dirty="0"/>
              <a:t> can use </a:t>
            </a:r>
            <a:r>
              <a:rPr lang="es-ES" sz="1700" dirty="0" err="1"/>
              <a:t>the</a:t>
            </a:r>
            <a:r>
              <a:rPr lang="es-ES" sz="1700" dirty="0"/>
              <a:t> CMD </a:t>
            </a:r>
            <a:r>
              <a:rPr lang="es-ES" sz="1700" dirty="0" err="1"/>
              <a:t>instruction</a:t>
            </a:r>
            <a:r>
              <a:rPr lang="es-ES" sz="1700" dirty="0"/>
              <a:t> to </a:t>
            </a:r>
            <a:r>
              <a:rPr lang="es-ES" sz="1700" dirty="0" err="1"/>
              <a:t>specify</a:t>
            </a:r>
            <a:r>
              <a:rPr lang="es-ES" sz="1700" dirty="0"/>
              <a:t> </a:t>
            </a:r>
            <a:r>
              <a:rPr lang="es-ES" sz="1700" dirty="0" err="1"/>
              <a:t>the</a:t>
            </a:r>
            <a:r>
              <a:rPr lang="es-ES" sz="1700" dirty="0"/>
              <a:t> </a:t>
            </a:r>
            <a:r>
              <a:rPr lang="es-ES" sz="1700" dirty="0" err="1"/>
              <a:t>arguments</a:t>
            </a:r>
            <a:r>
              <a:rPr lang="es-ES" sz="1700" dirty="0"/>
              <a:t>/</a:t>
            </a:r>
            <a:r>
              <a:rPr lang="es-ES" sz="1700" dirty="0" err="1"/>
              <a:t>flags</a:t>
            </a:r>
            <a:r>
              <a:rPr lang="es-ES" sz="1700" dirty="0"/>
              <a:t> of </a:t>
            </a:r>
            <a:r>
              <a:rPr lang="es-ES" sz="1700" dirty="0" err="1"/>
              <a:t>the</a:t>
            </a:r>
            <a:r>
              <a:rPr lang="es-ES" sz="1700" dirty="0"/>
              <a:t> </a:t>
            </a:r>
            <a:r>
              <a:rPr lang="es-ES" sz="1700" dirty="0" err="1"/>
              <a:t>command</a:t>
            </a:r>
            <a:r>
              <a:rPr lang="es-ES" sz="1700" dirty="0"/>
              <a:t>.</a:t>
            </a:r>
          </a:p>
          <a:p>
            <a:r>
              <a:rPr lang="es-ES" sz="1700" dirty="0" err="1"/>
              <a:t>When</a:t>
            </a:r>
            <a:r>
              <a:rPr lang="es-ES" sz="1700" dirty="0"/>
              <a:t> </a:t>
            </a:r>
            <a:r>
              <a:rPr lang="es-ES" sz="1700" dirty="0" err="1"/>
              <a:t>an</a:t>
            </a:r>
            <a:r>
              <a:rPr lang="es-ES" sz="1700" dirty="0"/>
              <a:t> </a:t>
            </a:r>
            <a:r>
              <a:rPr lang="es-ES" sz="1700" dirty="0" err="1"/>
              <a:t>application</a:t>
            </a:r>
            <a:r>
              <a:rPr lang="es-ES" sz="1700" dirty="0"/>
              <a:t> </a:t>
            </a:r>
            <a:r>
              <a:rPr lang="es-ES" sz="1700" dirty="0" err="1"/>
              <a:t>requires</a:t>
            </a:r>
            <a:r>
              <a:rPr lang="es-ES" sz="1700" dirty="0"/>
              <a:t> to be </a:t>
            </a:r>
            <a:r>
              <a:rPr lang="es-ES" sz="1700" dirty="0" err="1"/>
              <a:t>initialized</a:t>
            </a:r>
            <a:r>
              <a:rPr lang="es-ES" sz="1700" dirty="0"/>
              <a:t>, </a:t>
            </a:r>
            <a:r>
              <a:rPr lang="es-ES" sz="1700" dirty="0" err="1"/>
              <a:t>you</a:t>
            </a:r>
            <a:r>
              <a:rPr lang="es-ES" sz="1700" dirty="0"/>
              <a:t> can use a </a:t>
            </a:r>
            <a:r>
              <a:rPr lang="es-ES" sz="1700" b="1" dirty="0"/>
              <a:t>script</a:t>
            </a:r>
            <a:r>
              <a:rPr lang="es-ES" sz="1700" dirty="0"/>
              <a:t> as </a:t>
            </a:r>
            <a:r>
              <a:rPr lang="es-ES" sz="1700" dirty="0" err="1"/>
              <a:t>your</a:t>
            </a:r>
            <a:r>
              <a:rPr lang="es-ES" sz="1700" dirty="0"/>
              <a:t> </a:t>
            </a:r>
            <a:r>
              <a:rPr lang="es-ES" sz="1700" b="1" dirty="0" err="1"/>
              <a:t>entrypoint</a:t>
            </a:r>
            <a:r>
              <a:rPr lang="es-ES" sz="1700" dirty="0"/>
              <a:t>. </a:t>
            </a:r>
            <a:r>
              <a:rPr lang="es-ES" sz="1700" u="sng" dirty="0">
                <a:hlinkClick r:id="rId3"/>
              </a:rPr>
              <a:t>Here</a:t>
            </a:r>
            <a:r>
              <a:rPr lang="es-ES" sz="1700" dirty="0"/>
              <a:t> </a:t>
            </a:r>
            <a:r>
              <a:rPr lang="es-ES" sz="1700" dirty="0" err="1"/>
              <a:t>you</a:t>
            </a:r>
            <a:r>
              <a:rPr lang="es-ES" sz="1700" dirty="0"/>
              <a:t> can </a:t>
            </a:r>
            <a:r>
              <a:rPr lang="es-ES" sz="1700" dirty="0" err="1"/>
              <a:t>find</a:t>
            </a:r>
            <a:r>
              <a:rPr lang="es-ES" sz="1700" dirty="0"/>
              <a:t> </a:t>
            </a:r>
            <a:r>
              <a:rPr lang="es-ES" sz="1700" dirty="0" err="1"/>
              <a:t>an</a:t>
            </a:r>
            <a:r>
              <a:rPr lang="es-ES" sz="1700" dirty="0"/>
              <a:t> </a:t>
            </a:r>
            <a:r>
              <a:rPr lang="es-ES" sz="1700" dirty="0" err="1"/>
              <a:t>example</a:t>
            </a:r>
            <a:r>
              <a:rPr lang="es-ES" sz="1700" dirty="0"/>
              <a:t> of </a:t>
            </a:r>
            <a:r>
              <a:rPr lang="es-ES" sz="1700" dirty="0" err="1"/>
              <a:t>the</a:t>
            </a:r>
            <a:r>
              <a:rPr lang="es-ES" sz="1700" dirty="0"/>
              <a:t> </a:t>
            </a:r>
            <a:r>
              <a:rPr lang="es-ES" sz="1700" dirty="0" err="1"/>
              <a:t>one</a:t>
            </a:r>
            <a:r>
              <a:rPr lang="es-ES" sz="1700" dirty="0"/>
              <a:t> </a:t>
            </a:r>
            <a:r>
              <a:rPr lang="es-ES" sz="1700" dirty="0" err="1"/>
              <a:t>used</a:t>
            </a:r>
            <a:r>
              <a:rPr lang="es-ES" sz="1700" dirty="0"/>
              <a:t> </a:t>
            </a:r>
            <a:r>
              <a:rPr lang="es-ES" sz="1700" dirty="0" err="1"/>
              <a:t>on</a:t>
            </a:r>
            <a:r>
              <a:rPr lang="es-ES" sz="1700" dirty="0"/>
              <a:t> `</a:t>
            </a:r>
            <a:r>
              <a:rPr lang="es-ES" sz="1700" dirty="0" err="1"/>
              <a:t>bitnami</a:t>
            </a:r>
            <a:r>
              <a:rPr lang="es-ES" sz="1700" dirty="0"/>
              <a:t>/</a:t>
            </a:r>
            <a:r>
              <a:rPr lang="es-ES" sz="1700" dirty="0" err="1"/>
              <a:t>redis</a:t>
            </a:r>
            <a:r>
              <a:rPr lang="es-ES" sz="1700" dirty="0"/>
              <a:t>` </a:t>
            </a:r>
            <a:r>
              <a:rPr lang="es-ES" sz="1700" dirty="0" err="1"/>
              <a:t>image</a:t>
            </a:r>
            <a:r>
              <a:rPr lang="es-ES" sz="1700" dirty="0"/>
              <a:t>.</a:t>
            </a:r>
            <a:br>
              <a:rPr lang="es-ES" sz="1700" dirty="0"/>
            </a:br>
            <a:br>
              <a:rPr lang="es-ES" sz="1700" dirty="0"/>
            </a:br>
            <a:endParaRPr lang="en-US" sz="17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A real </a:t>
            </a:r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n-US" dirty="0"/>
              <a:t>Improving a Node.js app Docker image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9809" y="1320980"/>
            <a:ext cx="745820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Define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entrypoint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573E3-0EF0-A54E-9CB8-1A2F2D974AB0}"/>
              </a:ext>
            </a:extLst>
          </p:cNvPr>
          <p:cNvSpPr txBox="1"/>
          <p:nvPr/>
        </p:nvSpPr>
        <p:spPr>
          <a:xfrm>
            <a:off x="592866" y="2931683"/>
            <a:ext cx="7458202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Now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container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behaviour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depends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command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to run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it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. Try running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commands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below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BD6C-1E10-F34A-B5DF-58B62CCA2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16" y="1121324"/>
            <a:ext cx="2576296" cy="1769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AE4BAC-9FAF-A940-AD85-309CB127E3C8}"/>
              </a:ext>
            </a:extLst>
          </p:cNvPr>
          <p:cNvSpPr txBox="1"/>
          <p:nvPr/>
        </p:nvSpPr>
        <p:spPr>
          <a:xfrm>
            <a:off x="592866" y="4708694"/>
            <a:ext cx="745820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can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always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rewrite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entrypoint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flag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600" b="1" i="1" dirty="0">
                <a:solidFill>
                  <a:schemeClr val="tx1">
                    <a:lumMod val="50000"/>
                  </a:schemeClr>
                </a:solidFill>
              </a:rPr>
              <a:t>--</a:t>
            </a:r>
            <a:r>
              <a:rPr lang="es-ES" sz="1600" b="1" i="1" dirty="0" err="1">
                <a:solidFill>
                  <a:schemeClr val="tx1">
                    <a:lumMod val="50000"/>
                  </a:schemeClr>
                </a:solidFill>
              </a:rPr>
              <a:t>entrypoint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40F582C3-9CD3-FA4D-B865-9B5881D75125}"/>
              </a:ext>
            </a:extLst>
          </p:cNvPr>
          <p:cNvSpPr/>
          <p:nvPr/>
        </p:nvSpPr>
        <p:spPr bwMode="gray">
          <a:xfrm flipH="1">
            <a:off x="8760823" y="505767"/>
            <a:ext cx="3428000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Define an </a:t>
            </a:r>
            <a:r>
              <a:rPr lang="en-US" sz="1799" b="1" dirty="0" err="1">
                <a:solidFill>
                  <a:schemeClr val="bg1"/>
                </a:solidFill>
              </a:rPr>
              <a:t>entrypoint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6D4552C-0558-F849-91A3-B0315D6B25DF}"/>
              </a:ext>
            </a:extLst>
          </p:cNvPr>
          <p:cNvSpPr/>
          <p:nvPr/>
        </p:nvSpPr>
        <p:spPr>
          <a:xfrm>
            <a:off x="579809" y="3464563"/>
            <a:ext cx="7458202" cy="114490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express-image:0.0.10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express-image:0.0.10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check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server.js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-v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$(</a:t>
            </a:r>
            <a:r>
              <a:rPr lang="es-ES" sz="1600" dirty="0" err="1">
                <a:solidFill>
                  <a:srgbClr val="61AFEF"/>
                </a:solidFill>
                <a:latin typeface="Helvetica" pitchFamily="2" charset="0"/>
              </a:rPr>
              <a:t>pwd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)/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settings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-p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8080:8080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express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-app express-image:0.0.10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5223D5-BAF3-014C-8616-319DA03DBCB9}"/>
              </a:ext>
            </a:extLst>
          </p:cNvPr>
          <p:cNvSpPr/>
          <p:nvPr/>
        </p:nvSpPr>
        <p:spPr>
          <a:xfrm>
            <a:off x="579809" y="5094578"/>
            <a:ext cx="7458202" cy="114490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1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1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E06C75"/>
                </a:solidFill>
                <a:latin typeface="Helvetica" pitchFamily="2" charset="0"/>
              </a:rPr>
              <a:t>docker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run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D19A66"/>
                </a:solidFill>
                <a:latin typeface="Helvetica" pitchFamily="2" charset="0"/>
              </a:rPr>
              <a:t>rm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100" dirty="0" err="1">
                <a:solidFill>
                  <a:srgbClr val="D19A66"/>
                </a:solidFill>
                <a:latin typeface="Helvetica" pitchFamily="2" charset="0"/>
              </a:rPr>
              <a:t>entrypoint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sz="1100" dirty="0" err="1">
                <a:solidFill>
                  <a:srgbClr val="98C379"/>
                </a:solidFill>
                <a:latin typeface="Helvetica" pitchFamily="2" charset="0"/>
              </a:rPr>
              <a:t>bin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/</a:t>
            </a:r>
            <a:r>
              <a:rPr lang="es-ES" sz="1100" dirty="0" err="1">
                <a:solidFill>
                  <a:srgbClr val="98C379"/>
                </a:solidFill>
                <a:latin typeface="Helvetica" pitchFamily="2" charset="0"/>
              </a:rPr>
              <a:t>ls</a:t>
            </a:r>
            <a:r>
              <a:rPr lang="es-ES" sz="11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express-image:0.0.10 </a:t>
            </a:r>
            <a:r>
              <a:rPr lang="es-ES" sz="1100" dirty="0">
                <a:solidFill>
                  <a:srgbClr val="D19A66"/>
                </a:solidFill>
                <a:latin typeface="Helvetica" pitchFamily="2" charset="0"/>
              </a:rPr>
              <a:t>-l</a:t>
            </a:r>
            <a:r>
              <a:rPr lang="es-ES" sz="1100" dirty="0">
                <a:solidFill>
                  <a:srgbClr val="ABB2BF"/>
                </a:solidFill>
                <a:latin typeface="Helvetica" pitchFamily="2" charset="0"/>
              </a:rPr>
              <a:t> /app </a:t>
            </a:r>
            <a:br>
              <a:rPr lang="es-ES" sz="11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total 12 </a:t>
            </a:r>
            <a:br>
              <a:rPr lang="es-ES" sz="1100" dirty="0">
                <a:solidFill>
                  <a:srgbClr val="61AFF0"/>
                </a:solidFill>
                <a:latin typeface="Helvetica" pitchFamily="2" charset="0"/>
              </a:rPr>
            </a:b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drwxr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xr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-x 52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4096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Jan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23 16:10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node_modules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61AFF0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rw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-r--r--  1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  305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Jan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23 15:31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package.json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61AFF0"/>
                </a:solidFill>
                <a:latin typeface="Helvetica" pitchFamily="2" charset="0"/>
              </a:rPr>
            </a:b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rw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-r--r--  1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root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  542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Jan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23 15:54 </a:t>
            </a:r>
            <a:r>
              <a:rPr lang="es-ES" sz="1100" dirty="0" err="1">
                <a:solidFill>
                  <a:srgbClr val="61AFF0"/>
                </a:solidFill>
                <a:latin typeface="Helvetica" pitchFamily="2" charset="0"/>
              </a:rPr>
              <a:t>server.js</a:t>
            </a:r>
            <a:r>
              <a:rPr lang="es-ES" sz="1100" dirty="0">
                <a:solidFill>
                  <a:srgbClr val="61AFF0"/>
                </a:solidFill>
                <a:latin typeface="Helvetica" pitchFamily="2" charset="0"/>
              </a:rPr>
              <a:t> </a:t>
            </a:r>
            <a:br>
              <a:rPr lang="es-ES" sz="1100" dirty="0">
                <a:solidFill>
                  <a:srgbClr val="61AFF0"/>
                </a:solidFill>
                <a:latin typeface="Helvetica" pitchFamily="2" charset="0"/>
              </a:rPr>
            </a:br>
            <a:br>
              <a:rPr lang="es-ES" sz="105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05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05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>
              <a:buNone/>
            </a:pP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proper</a:t>
            </a:r>
            <a:r>
              <a:rPr lang="es-ES" sz="2400" dirty="0"/>
              <a:t> </a:t>
            </a:r>
            <a:r>
              <a:rPr lang="es-ES" sz="2400" dirty="0" err="1"/>
              <a:t>way</a:t>
            </a:r>
            <a:r>
              <a:rPr lang="es-ES" sz="2400" dirty="0"/>
              <a:t> to </a:t>
            </a: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Docker</a:t>
            </a:r>
            <a:r>
              <a:rPr lang="es-ES" sz="2400" dirty="0"/>
              <a:t> </a:t>
            </a:r>
            <a:r>
              <a:rPr lang="es-ES" sz="2400" dirty="0" err="1"/>
              <a:t>images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writing</a:t>
            </a:r>
            <a:r>
              <a:rPr lang="es-ES" sz="2400" dirty="0"/>
              <a:t> a </a:t>
            </a:r>
            <a:r>
              <a:rPr lang="es-ES" sz="2400" b="1" dirty="0" err="1"/>
              <a:t>Dockerfile</a:t>
            </a:r>
            <a:r>
              <a:rPr lang="es-ES" sz="2400" dirty="0"/>
              <a:t>.</a:t>
            </a:r>
          </a:p>
          <a:p>
            <a:pPr>
              <a:buNone/>
            </a:pPr>
            <a:r>
              <a:rPr lang="en-US" sz="2400" dirty="0"/>
              <a:t>A </a:t>
            </a:r>
            <a:r>
              <a:rPr lang="en-US" sz="2400" dirty="0" err="1"/>
              <a:t>Dockerfile</a:t>
            </a:r>
            <a:r>
              <a:rPr lang="en-US" sz="2400" dirty="0"/>
              <a:t> c</a:t>
            </a:r>
            <a:r>
              <a:rPr lang="es-ES" sz="2400" dirty="0" err="1"/>
              <a:t>ontains</a:t>
            </a:r>
            <a:r>
              <a:rPr lang="es-ES" sz="2400" dirty="0"/>
              <a:t> a </a:t>
            </a:r>
            <a:r>
              <a:rPr lang="es-ES" sz="2400" b="1" dirty="0" err="1"/>
              <a:t>list</a:t>
            </a:r>
            <a:r>
              <a:rPr lang="es-ES" sz="2400" b="1" dirty="0"/>
              <a:t> of </a:t>
            </a:r>
            <a:r>
              <a:rPr lang="es-ES" sz="2400" b="1" dirty="0" err="1"/>
              <a:t>instructions</a:t>
            </a:r>
            <a:r>
              <a:rPr lang="es-ES" sz="2400" b="1" dirty="0"/>
              <a:t> </a:t>
            </a:r>
            <a:r>
              <a:rPr lang="es-ES" sz="2400" dirty="0" err="1"/>
              <a:t>that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be </a:t>
            </a:r>
            <a:r>
              <a:rPr lang="es-ES" sz="2400" dirty="0" err="1"/>
              <a:t>executed</a:t>
            </a:r>
            <a:r>
              <a:rPr lang="es-ES" sz="2400" dirty="0"/>
              <a:t> in </a:t>
            </a:r>
            <a:r>
              <a:rPr lang="es-ES" sz="2400" dirty="0" err="1"/>
              <a:t>order</a:t>
            </a:r>
            <a:r>
              <a:rPr lang="es-ES" sz="2400" dirty="0"/>
              <a:t> to </a:t>
            </a:r>
            <a:r>
              <a:rPr lang="es-ES" sz="2400" dirty="0" err="1"/>
              <a:t>build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image</a:t>
            </a:r>
            <a:r>
              <a:rPr lang="es-ES" sz="2400" dirty="0"/>
              <a:t>.</a:t>
            </a:r>
          </a:p>
          <a:p>
            <a:pPr lvl="1"/>
            <a:r>
              <a:rPr lang="es-ES" sz="2000" dirty="0" err="1"/>
              <a:t>Each</a:t>
            </a:r>
            <a:r>
              <a:rPr lang="es-ES" sz="2000" dirty="0"/>
              <a:t> </a:t>
            </a:r>
            <a:r>
              <a:rPr lang="es-ES" sz="2000" dirty="0" err="1"/>
              <a:t>instruction</a:t>
            </a:r>
            <a:r>
              <a:rPr lang="es-ES" sz="2000" dirty="0"/>
              <a:t> </a:t>
            </a:r>
            <a:r>
              <a:rPr lang="es-ES" sz="2000" dirty="0" err="1"/>
              <a:t>will</a:t>
            </a:r>
            <a:r>
              <a:rPr lang="es-ES" sz="2000" dirty="0"/>
              <a:t> </a:t>
            </a:r>
            <a:r>
              <a:rPr lang="es-ES" sz="2000" dirty="0" err="1"/>
              <a:t>create</a:t>
            </a:r>
            <a:r>
              <a:rPr lang="es-ES" sz="2000" dirty="0"/>
              <a:t> a new </a:t>
            </a:r>
            <a:r>
              <a:rPr lang="es-ES" sz="2000" b="1" dirty="0" err="1"/>
              <a:t>layer</a:t>
            </a:r>
            <a:r>
              <a:rPr lang="es-ES" sz="2000" dirty="0"/>
              <a:t>.</a:t>
            </a:r>
          </a:p>
          <a:p>
            <a:pPr lvl="1"/>
            <a:r>
              <a:rPr lang="es-ES" sz="2000" b="1" dirty="0" err="1"/>
              <a:t>Instructions</a:t>
            </a:r>
            <a:r>
              <a:rPr lang="es-ES" sz="2000" b="1" dirty="0"/>
              <a:t> are </a:t>
            </a:r>
            <a:r>
              <a:rPr lang="es-ES" sz="2000" b="1" dirty="0" err="1"/>
              <a:t>cached</a:t>
            </a:r>
            <a:r>
              <a:rPr lang="es-ES" sz="2000" dirty="0"/>
              <a:t>. </a:t>
            </a:r>
            <a:r>
              <a:rPr lang="es-ES" sz="2000" dirty="0" err="1"/>
              <a:t>If</a:t>
            </a:r>
            <a:r>
              <a:rPr lang="es-ES" sz="2000" dirty="0"/>
              <a:t> no </a:t>
            </a:r>
            <a:r>
              <a:rPr lang="es-ES" sz="2000" dirty="0" err="1"/>
              <a:t>changes</a:t>
            </a:r>
            <a:r>
              <a:rPr lang="es-ES" sz="2000" dirty="0"/>
              <a:t> are </a:t>
            </a:r>
            <a:r>
              <a:rPr lang="es-ES" sz="2000" dirty="0" err="1"/>
              <a:t>detected</a:t>
            </a:r>
            <a:r>
              <a:rPr lang="es-ES" sz="2000" dirty="0"/>
              <a:t>,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instruction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skipped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cached</a:t>
            </a:r>
            <a:r>
              <a:rPr lang="es-ES" sz="2000" dirty="0"/>
              <a:t> </a:t>
            </a:r>
            <a:r>
              <a:rPr lang="es-ES" sz="2000" dirty="0" err="1"/>
              <a:t>layer</a:t>
            </a:r>
            <a:r>
              <a:rPr lang="es-ES" sz="2000" dirty="0"/>
              <a:t> </a:t>
            </a:r>
            <a:r>
              <a:rPr lang="es-ES" sz="2000" dirty="0" err="1"/>
              <a:t>used</a:t>
            </a:r>
            <a:r>
              <a:rPr lang="es-ES" sz="2000" dirty="0"/>
              <a:t>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3E4CE-99AA-43BC-9ED1-E96C942D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9780"/>
            <a:ext cx="6094413" cy="1034129"/>
          </a:xfrm>
        </p:spPr>
        <p:txBody>
          <a:bodyPr anchor="b"/>
          <a:lstStyle/>
          <a:p>
            <a:r>
              <a:rPr lang="es-ES" b="1" dirty="0"/>
              <a:t>A real </a:t>
            </a:r>
            <a:r>
              <a:rPr lang="es-ES" b="1" dirty="0" err="1"/>
              <a:t>example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9442316-81F7-404A-95EE-B34C226A1C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600200"/>
            <a:ext cx="6644640" cy="4572000"/>
          </a:xfrm>
        </p:spPr>
        <p:txBody>
          <a:bodyPr/>
          <a:lstStyle/>
          <a:p>
            <a:pPr>
              <a:buNone/>
            </a:pPr>
            <a:r>
              <a:rPr lang="es-ES" sz="1800" dirty="0" err="1"/>
              <a:t>End</a:t>
            </a:r>
            <a:r>
              <a:rPr lang="es-ES" sz="1800" dirty="0"/>
              <a:t> of </a:t>
            </a:r>
            <a:r>
              <a:rPr lang="es-ES" sz="1800" dirty="0" err="1"/>
              <a:t>journey</a:t>
            </a:r>
            <a:r>
              <a:rPr lang="es-ES" sz="1800" dirty="0"/>
              <a:t>…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initial</a:t>
            </a:r>
            <a:r>
              <a:rPr lang="es-ES" sz="1800" dirty="0"/>
              <a:t> </a:t>
            </a:r>
            <a:r>
              <a:rPr lang="es-ES" sz="1800" dirty="0" err="1"/>
              <a:t>Dockerfile</a:t>
            </a:r>
            <a:r>
              <a:rPr lang="es-ES" sz="1800" dirty="0"/>
              <a:t> </a:t>
            </a:r>
            <a:r>
              <a:rPr lang="es-ES" sz="1800" dirty="0" err="1"/>
              <a:t>had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issues</a:t>
            </a:r>
            <a:r>
              <a:rPr lang="es-ES" sz="1800" dirty="0"/>
              <a:t>:</a:t>
            </a:r>
          </a:p>
          <a:p>
            <a:pPr marL="400050" indent="-400050" fontAlgn="base">
              <a:spcBef>
                <a:spcPts val="600"/>
              </a:spcBef>
              <a:buFont typeface="+mj-lt"/>
              <a:buAutoNum type="romanUcPeriod"/>
            </a:pP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did</a:t>
            </a:r>
            <a:r>
              <a:rPr lang="es-ES" sz="1800" dirty="0"/>
              <a:t>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make</a:t>
            </a:r>
            <a:r>
              <a:rPr lang="es-ES" sz="1800" dirty="0"/>
              <a:t> a </a:t>
            </a:r>
            <a:r>
              <a:rPr lang="es-ES" sz="1800" dirty="0" err="1"/>
              <a:t>good</a:t>
            </a:r>
            <a:r>
              <a:rPr lang="es-ES" sz="1800" dirty="0"/>
              <a:t> use of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build</a:t>
            </a:r>
            <a:r>
              <a:rPr lang="es-ES" sz="1800" dirty="0"/>
              <a:t> cache</a:t>
            </a:r>
          </a:p>
          <a:p>
            <a:pPr marL="400050" indent="-400050" fontAlgn="base">
              <a:spcBef>
                <a:spcPts val="600"/>
              </a:spcBef>
              <a:buFont typeface="+mj-lt"/>
              <a:buAutoNum type="romanUcPeriod"/>
            </a:pP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was</a:t>
            </a:r>
            <a:r>
              <a:rPr lang="es-ES" sz="1800" dirty="0"/>
              <a:t> </a:t>
            </a:r>
            <a:r>
              <a:rPr lang="es-ES" sz="1800" dirty="0" err="1"/>
              <a:t>packaging</a:t>
            </a:r>
            <a:r>
              <a:rPr lang="es-ES" sz="1800" dirty="0"/>
              <a:t> </a:t>
            </a:r>
            <a:r>
              <a:rPr lang="es-ES" sz="1800" dirty="0" err="1"/>
              <a:t>too</a:t>
            </a:r>
            <a:r>
              <a:rPr lang="es-ES" sz="1800" dirty="0"/>
              <a:t> </a:t>
            </a:r>
            <a:r>
              <a:rPr lang="es-ES" sz="1800" dirty="0" err="1"/>
              <a:t>much</a:t>
            </a:r>
            <a:r>
              <a:rPr lang="es-ES" sz="1800" dirty="0"/>
              <a:t> </a:t>
            </a:r>
            <a:r>
              <a:rPr lang="es-ES" sz="1800" dirty="0" err="1"/>
              <a:t>unnecessary</a:t>
            </a:r>
            <a:r>
              <a:rPr lang="es-ES" sz="1800" dirty="0"/>
              <a:t> </a:t>
            </a:r>
            <a:r>
              <a:rPr lang="es-ES" sz="1800" dirty="0" err="1"/>
              <a:t>components</a:t>
            </a:r>
            <a:endParaRPr lang="es-ES" sz="1800" dirty="0"/>
          </a:p>
          <a:p>
            <a:pPr marL="400050" indent="-400050" fontAlgn="base">
              <a:spcBef>
                <a:spcPts val="600"/>
              </a:spcBef>
              <a:buFont typeface="+mj-lt"/>
              <a:buAutoNum type="romanUcPeriod"/>
            </a:pP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required</a:t>
            </a:r>
            <a:r>
              <a:rPr lang="es-ES" sz="1800" dirty="0"/>
              <a:t> </a:t>
            </a:r>
            <a:r>
              <a:rPr lang="es-ES" sz="1800" dirty="0" err="1"/>
              <a:t>too</a:t>
            </a:r>
            <a:r>
              <a:rPr lang="es-ES" sz="1800" dirty="0"/>
              <a:t> </a:t>
            </a:r>
            <a:r>
              <a:rPr lang="es-ES" sz="1800" dirty="0" err="1"/>
              <a:t>much</a:t>
            </a:r>
            <a:r>
              <a:rPr lang="es-ES" sz="1800" dirty="0"/>
              <a:t> </a:t>
            </a:r>
            <a:r>
              <a:rPr lang="es-ES" sz="1800" dirty="0" err="1"/>
              <a:t>maintenance</a:t>
            </a:r>
            <a:r>
              <a:rPr lang="es-ES" sz="1800" dirty="0"/>
              <a:t> </a:t>
            </a:r>
            <a:r>
              <a:rPr lang="es-ES" sz="1800" dirty="0" err="1"/>
              <a:t>due</a:t>
            </a:r>
            <a:r>
              <a:rPr lang="es-ES" sz="1800" dirty="0"/>
              <a:t> to </a:t>
            </a:r>
            <a:r>
              <a:rPr lang="es-ES" sz="1800" dirty="0" err="1"/>
              <a:t>its</a:t>
            </a:r>
            <a:r>
              <a:rPr lang="es-ES" sz="1800" dirty="0"/>
              <a:t> </a:t>
            </a:r>
            <a:r>
              <a:rPr lang="es-ES" sz="1800" dirty="0" err="1"/>
              <a:t>complexity</a:t>
            </a:r>
            <a:endParaRPr lang="es-ES" sz="1800" dirty="0"/>
          </a:p>
          <a:p>
            <a:pPr marL="400050" indent="-400050" fontAlgn="base">
              <a:spcBef>
                <a:spcPts val="600"/>
              </a:spcBef>
              <a:buFont typeface="+mj-lt"/>
              <a:buAutoNum type="romanUcPeriod"/>
            </a:pP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was</a:t>
            </a:r>
            <a:r>
              <a:rPr lang="es-ES" sz="1800" dirty="0"/>
              <a:t>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secure</a:t>
            </a:r>
            <a:r>
              <a:rPr lang="es-ES" sz="1800" dirty="0"/>
              <a:t> (running as </a:t>
            </a:r>
            <a:r>
              <a:rPr lang="es-ES" sz="1800" dirty="0" err="1"/>
              <a:t>root</a:t>
            </a:r>
            <a:r>
              <a:rPr lang="es-ES" sz="1800" dirty="0"/>
              <a:t>)</a:t>
            </a:r>
          </a:p>
          <a:p>
            <a:pPr marL="400050" indent="-400050" fontAlgn="base">
              <a:spcBef>
                <a:spcPts val="600"/>
              </a:spcBef>
              <a:buFont typeface="+mj-lt"/>
              <a:buAutoNum type="romanUcPeriod"/>
            </a:pP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did</a:t>
            </a:r>
            <a:r>
              <a:rPr lang="es-ES" sz="1800" dirty="0"/>
              <a:t>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export</a:t>
            </a:r>
            <a:r>
              <a:rPr lang="es-ES" sz="1800" dirty="0"/>
              <a:t> </a:t>
            </a:r>
            <a:r>
              <a:rPr lang="es-ES" sz="1800" dirty="0" err="1"/>
              <a:t>any</a:t>
            </a:r>
            <a:r>
              <a:rPr lang="es-ES" sz="1800" dirty="0"/>
              <a:t> </a:t>
            </a:r>
            <a:r>
              <a:rPr lang="es-ES" sz="1800" dirty="0" err="1"/>
              <a:t>logs</a:t>
            </a:r>
            <a:r>
              <a:rPr lang="es-ES" sz="1800" dirty="0"/>
              <a:t> to </a:t>
            </a:r>
            <a:r>
              <a:rPr lang="es-ES" sz="1800" dirty="0" err="1"/>
              <a:t>the</a:t>
            </a:r>
            <a:r>
              <a:rPr lang="es-ES" sz="1800" dirty="0"/>
              <a:t> host so </a:t>
            </a:r>
            <a:r>
              <a:rPr lang="es-ES" sz="1800" dirty="0" err="1"/>
              <a:t>sysadmins</a:t>
            </a:r>
            <a:r>
              <a:rPr lang="es-ES" sz="1800" dirty="0"/>
              <a:t> </a:t>
            </a:r>
            <a:r>
              <a:rPr lang="es-ES" sz="1800" dirty="0" err="1"/>
              <a:t>could</a:t>
            </a:r>
            <a:r>
              <a:rPr lang="es-ES" sz="1800" dirty="0"/>
              <a:t> </a:t>
            </a:r>
            <a:r>
              <a:rPr lang="es-ES" sz="1800" dirty="0" err="1"/>
              <a:t>not</a:t>
            </a:r>
            <a:r>
              <a:rPr lang="es-ES" sz="1800" dirty="0"/>
              <a:t> </a:t>
            </a:r>
            <a:r>
              <a:rPr lang="es-ES" sz="1800" dirty="0" err="1"/>
              <a:t>analyze</a:t>
            </a:r>
            <a:r>
              <a:rPr lang="es-ES" sz="1800" dirty="0"/>
              <a:t> </a:t>
            </a:r>
            <a:r>
              <a:rPr lang="es-ES" sz="1800" dirty="0" err="1"/>
              <a:t>them</a:t>
            </a:r>
            <a:endParaRPr lang="es-ES" sz="1800" dirty="0"/>
          </a:p>
          <a:p>
            <a:r>
              <a:rPr lang="es-ES" sz="1800" dirty="0" err="1"/>
              <a:t>Now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have</a:t>
            </a:r>
            <a:r>
              <a:rPr lang="es-ES" sz="1800" dirty="0"/>
              <a:t> a </a:t>
            </a:r>
            <a:r>
              <a:rPr lang="es-ES" sz="1800" dirty="0" err="1"/>
              <a:t>much</a:t>
            </a:r>
            <a:r>
              <a:rPr lang="es-ES" sz="1800" dirty="0"/>
              <a:t> more </a:t>
            </a:r>
            <a:r>
              <a:rPr lang="es-ES" sz="1800" dirty="0" err="1"/>
              <a:t>decent</a:t>
            </a:r>
            <a:r>
              <a:rPr lang="es-ES" sz="1800" dirty="0"/>
              <a:t> </a:t>
            </a:r>
            <a:r>
              <a:rPr lang="es-ES" sz="1800" dirty="0" err="1"/>
              <a:t>Dockerfile</a:t>
            </a:r>
            <a:r>
              <a:rPr lang="es-ES" sz="1800" dirty="0"/>
              <a:t>!! </a:t>
            </a:r>
            <a:r>
              <a:rPr lang="es-ES" sz="1800" dirty="0" err="1"/>
              <a:t>But</a:t>
            </a:r>
            <a:r>
              <a:rPr lang="es-ES" sz="1800" dirty="0"/>
              <a:t>… are </a:t>
            </a:r>
            <a:r>
              <a:rPr lang="es-ES" sz="1800" dirty="0" err="1"/>
              <a:t>we</a:t>
            </a:r>
            <a:r>
              <a:rPr lang="es-ES" sz="1800" dirty="0"/>
              <a:t> done?</a:t>
            </a:r>
          </a:p>
          <a:p>
            <a:br>
              <a:rPr lang="es-ES" sz="1800" dirty="0"/>
            </a:br>
            <a:endParaRPr lang="es-ES" sz="1800" dirty="0"/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id="{E8EF9A91-7EB9-634A-9A29-FB3DC6430E6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1699" y="959875"/>
            <a:ext cx="5361244" cy="247743"/>
          </a:xfrm>
        </p:spPr>
        <p:txBody>
          <a:bodyPr/>
          <a:lstStyle/>
          <a:p>
            <a:r>
              <a:rPr lang="en-US" dirty="0"/>
              <a:t>Improving a Node.js app Docker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1719A0-52F5-43F4-8EA4-DF9C321B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Best Practices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8C20014-D2A6-4D39-9524-DD330DAE54D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to </a:t>
            </a:r>
            <a:r>
              <a:rPr lang="es-ES" dirty="0" err="1"/>
              <a:t>become</a:t>
            </a:r>
            <a:r>
              <a:rPr lang="es-ES" dirty="0"/>
              <a:t> a "pro"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containers</a:t>
            </a:r>
            <a:br>
              <a:rPr lang="es-E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0DA47A-EAEA-485E-8648-D027663B58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Tests, tests and more tests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456646-3849-4E07-AEDB-179A06B345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err="1"/>
              <a:t>Rebuild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frequently</a:t>
            </a:r>
            <a:endParaRPr lang="es-E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FC9ADD-4E2A-40F4-A233-C0D2F76409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err="1"/>
              <a:t>Implement</a:t>
            </a:r>
            <a:r>
              <a:rPr lang="es-ES" dirty="0"/>
              <a:t> a CI/CD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6B58-FE3B-4AD5-82E3-7362337DBC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Analyze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images</a:t>
            </a:r>
            <a:endParaRPr lang="es-ES" dirty="0"/>
          </a:p>
        </p:txBody>
      </p:sp>
      <p:pic>
        <p:nvPicPr>
          <p:cNvPr id="4" name="Graphic 3" descr="Checklist RTL">
            <a:extLst>
              <a:ext uri="{FF2B5EF4-FFF2-40B4-BE49-F238E27FC236}">
                <a16:creationId xmlns:a16="http://schemas.microsoft.com/office/drawing/2014/main" id="{AA5993B6-1CDF-A046-AD6E-4CCDC7CA7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6138" y="2350668"/>
            <a:ext cx="1129348" cy="1129348"/>
          </a:xfrm>
          <a:prstGeom prst="rect">
            <a:avLst/>
          </a:prstGeom>
        </p:spPr>
      </p:pic>
      <p:pic>
        <p:nvPicPr>
          <p:cNvPr id="9" name="Graphic 8" descr="Circles with arrows">
            <a:extLst>
              <a:ext uri="{FF2B5EF4-FFF2-40B4-BE49-F238E27FC236}">
                <a16:creationId xmlns:a16="http://schemas.microsoft.com/office/drawing/2014/main" id="{5FDD00DF-3E17-E24C-B332-BA269CE3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9144" y="2283765"/>
            <a:ext cx="1413078" cy="1413078"/>
          </a:xfrm>
          <a:prstGeom prst="rect">
            <a:avLst/>
          </a:prstGeom>
        </p:spPr>
      </p:pic>
      <p:pic>
        <p:nvPicPr>
          <p:cNvPr id="14" name="Graphic 13" descr="Gears">
            <a:extLst>
              <a:ext uri="{FF2B5EF4-FFF2-40B4-BE49-F238E27FC236}">
                <a16:creationId xmlns:a16="http://schemas.microsoft.com/office/drawing/2014/main" id="{6BFDEA81-5EA6-9645-9CE3-5A6A885D7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8045" y="2350669"/>
            <a:ext cx="1129347" cy="1129347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090CAE12-8A4A-1D44-B020-F9373207E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1349" y="2413142"/>
            <a:ext cx="1089750" cy="10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Initializing your apps: Bash Containers</a:t>
            </a:r>
          </a:p>
        </p:txBody>
      </p:sp>
    </p:spTree>
    <p:extLst>
      <p:ext uri="{BB962C8B-B14F-4D97-AF65-F5344CB8AC3E}">
        <p14:creationId xmlns:p14="http://schemas.microsoft.com/office/powerpoint/2010/main" val="13483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1070" y="2472449"/>
            <a:ext cx="3580467" cy="151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778" y="2142960"/>
            <a:ext cx="2391052" cy="217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797" y="2242672"/>
            <a:ext cx="1714203" cy="19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44"/>
          <p:cNvSpPr/>
          <p:nvPr/>
        </p:nvSpPr>
        <p:spPr>
          <a:xfrm>
            <a:off x="3802709" y="2985341"/>
            <a:ext cx="430988" cy="418091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509" name="Google Shape;1509;p144"/>
          <p:cNvSpPr/>
          <p:nvPr/>
        </p:nvSpPr>
        <p:spPr>
          <a:xfrm>
            <a:off x="6475638" y="3020456"/>
            <a:ext cx="430988" cy="418091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9536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517" name="Google Shape;1517;p145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Specialized cells vs Stem cells</a:t>
            </a:r>
            <a:endParaRPr/>
          </a:p>
        </p:txBody>
      </p:sp>
      <p:pic>
        <p:nvPicPr>
          <p:cNvPr id="1518" name="Google Shape;151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403" y="4235839"/>
            <a:ext cx="1627926" cy="162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66" y="4265320"/>
            <a:ext cx="1173479" cy="81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6738" y="3761629"/>
            <a:ext cx="1254679" cy="69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602" y="5196324"/>
            <a:ext cx="1002814" cy="84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059" y="4018263"/>
            <a:ext cx="944984" cy="175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45"/>
          <p:cNvSpPr txBox="1"/>
          <p:nvPr/>
        </p:nvSpPr>
        <p:spPr>
          <a:xfrm>
            <a:off x="592866" y="1377136"/>
            <a:ext cx="2065562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Specialized cells</a:t>
            </a:r>
            <a:endParaRPr b="1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4" name="Google Shape;1524;p145"/>
          <p:cNvSpPr txBox="1"/>
          <p:nvPr/>
        </p:nvSpPr>
        <p:spPr>
          <a:xfrm>
            <a:off x="592866" y="1893314"/>
            <a:ext cx="4072339" cy="56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The same way we have a type of cell for each function in the body…</a:t>
            </a:r>
            <a:endParaRPr sz="16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5" name="Google Shape;1525;p145"/>
          <p:cNvSpPr txBox="1"/>
          <p:nvPr/>
        </p:nvSpPr>
        <p:spPr>
          <a:xfrm>
            <a:off x="6276724" y="1377136"/>
            <a:ext cx="2065562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Stem cells</a:t>
            </a:r>
            <a:endParaRPr b="1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6" name="Google Shape;1526;p145"/>
          <p:cNvSpPr txBox="1"/>
          <p:nvPr/>
        </p:nvSpPr>
        <p:spPr>
          <a:xfrm>
            <a:off x="6276724" y="1909157"/>
            <a:ext cx="4627495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But we also have stem cells and we can adapt them for each specific function...</a:t>
            </a:r>
            <a:endParaRPr sz="160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7" name="Google Shape;1527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6315" y="3853019"/>
            <a:ext cx="544983" cy="10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1568" y="4129389"/>
            <a:ext cx="823835" cy="45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643" y="5511791"/>
            <a:ext cx="688407" cy="4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8909" y="5540680"/>
            <a:ext cx="544983" cy="461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45"/>
          <p:cNvSpPr txBox="1"/>
          <p:nvPr/>
        </p:nvSpPr>
        <p:spPr>
          <a:xfrm>
            <a:off x="592866" y="2576967"/>
            <a:ext cx="4072339" cy="81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We can have a container per asset and purpose (e.g. MariaDB Master container, MariaDB Slave </a:t>
            </a:r>
            <a:r>
              <a:rPr lang="en-US" sz="1600" dirty="0" err="1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ReadOnly</a:t>
            </a:r>
            <a:r>
              <a:rPr lang="en-US" sz="16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 container, etc.)</a:t>
            </a:r>
            <a:endParaRPr sz="16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2" name="Google Shape;1532;p145"/>
          <p:cNvSpPr txBox="1"/>
          <p:nvPr/>
        </p:nvSpPr>
        <p:spPr>
          <a:xfrm>
            <a:off x="6276724" y="2593072"/>
            <a:ext cx="4627495" cy="92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Let’s do the same for containers! Let’ use a single container (e.g. MariaDB) and let’s provide it the ability to become any kind of MariaDB container.</a:t>
            </a:r>
            <a:endParaRPr sz="16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905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/>
              <a:t>Bash Containers</a:t>
            </a:r>
            <a:endParaRPr/>
          </a:p>
        </p:txBody>
      </p:sp>
      <p:sp>
        <p:nvSpPr>
          <p:cNvPr id="1538" name="Google Shape;1538;p146"/>
          <p:cNvSpPr txBox="1">
            <a:spLocks noGrp="1"/>
          </p:cNvSpPr>
          <p:nvPr>
            <p:ph type="subTitle" idx="10"/>
          </p:nvPr>
        </p:nvSpPr>
        <p:spPr>
          <a:xfrm>
            <a:off x="579809" y="1081796"/>
            <a:ext cx="10962687" cy="12433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None/>
            </a:pPr>
            <a:r>
              <a:rPr lang="en-US" sz="2200" dirty="0">
                <a:solidFill>
                  <a:schemeClr val="tx2"/>
                </a:solidFill>
              </a:rPr>
              <a:t>When we talked about adding an </a:t>
            </a:r>
            <a:r>
              <a:rPr lang="en-US" sz="2200" dirty="0" err="1">
                <a:solidFill>
                  <a:schemeClr val="tx2"/>
                </a:solidFill>
              </a:rPr>
              <a:t>entrypoint</a:t>
            </a:r>
            <a:r>
              <a:rPr lang="en-US" sz="2200" dirty="0">
                <a:solidFill>
                  <a:schemeClr val="tx2"/>
                </a:solidFill>
              </a:rPr>
              <a:t> to our containers, we mentioned the possibility of using a </a:t>
            </a:r>
            <a:r>
              <a:rPr lang="en-US" sz="2200" b="1" dirty="0">
                <a:solidFill>
                  <a:schemeClr val="tx2"/>
                </a:solidFill>
              </a:rPr>
              <a:t>script</a:t>
            </a:r>
            <a:r>
              <a:rPr lang="en-US" sz="2200" dirty="0">
                <a:solidFill>
                  <a:schemeClr val="tx2"/>
                </a:solidFill>
              </a:rPr>
              <a:t> to initialize our apps.</a:t>
            </a:r>
            <a:endParaRPr sz="2200" dirty="0">
              <a:solidFill>
                <a:schemeClr val="tx2"/>
              </a:solidFill>
            </a:endParaRPr>
          </a:p>
        </p:txBody>
      </p:sp>
      <p:sp>
        <p:nvSpPr>
          <p:cNvPr id="1541" name="Google Shape;1541;p146"/>
          <p:cNvSpPr txBox="1"/>
          <p:nvPr/>
        </p:nvSpPr>
        <p:spPr>
          <a:xfrm>
            <a:off x="579809" y="2490116"/>
            <a:ext cx="10828379" cy="28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SzPts val="1100"/>
            </a:pP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The idea behind Bash containers is </a:t>
            </a:r>
            <a:r>
              <a:rPr lang="en-US" sz="2200" b="1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using Bash scripts</a:t>
            </a: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 to customize how the assets included on a Docker image are configured </a:t>
            </a:r>
            <a:r>
              <a:rPr lang="en-US" sz="2200" b="1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during</a:t>
            </a: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1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boot time </a:t>
            </a: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based on:</a:t>
            </a:r>
            <a:endParaRPr sz="22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  <a:p>
            <a:pPr marL="742727" indent="-349145">
              <a:lnSpc>
                <a:spcPct val="11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SzPts val="2200"/>
              <a:buChar char="•"/>
            </a:pP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Environment variables</a:t>
            </a:r>
            <a:endParaRPr sz="22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  <a:p>
            <a:pPr marL="742727" indent="-349145">
              <a:lnSpc>
                <a:spcPct val="115000"/>
              </a:lnSpc>
              <a:buClr>
                <a:schemeClr val="bg2">
                  <a:lumMod val="50000"/>
                </a:schemeClr>
              </a:buClr>
              <a:buSzPts val="2200"/>
              <a:buChar char="•"/>
            </a:pP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Mounted configuration files</a:t>
            </a:r>
            <a:endParaRPr sz="22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  <a:p>
            <a:pPr marL="742727" indent="-349145">
              <a:lnSpc>
                <a:spcPct val="115000"/>
              </a:lnSpc>
              <a:buClr>
                <a:schemeClr val="bg2">
                  <a:lumMod val="50000"/>
                </a:schemeClr>
              </a:buClr>
              <a:buSzPts val="2200"/>
              <a:buChar char="•"/>
            </a:pPr>
            <a:r>
              <a:rPr lang="en-US" sz="22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Existing data from previous deployments</a:t>
            </a:r>
            <a:endParaRPr sz="22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bg2">
                  <a:lumMod val="50000"/>
                </a:schemeClr>
              </a:buClr>
            </a:pPr>
            <a:endParaRPr sz="22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62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Bash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You can configure your apps at boot time based on the env. variables set by the user.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As you can check in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Docker documentation</a:t>
            </a:r>
            <a:r>
              <a:rPr lang="en-US"/>
              <a:t>, you can use the flag `-e` to pass env. variables when running containers</a:t>
            </a:r>
            <a:br>
              <a:rPr lang="es-ES"/>
            </a:b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Use env. variables</a:t>
            </a:r>
          </a:p>
          <a:p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C3222E99-B145-462A-9EFF-D2D8B2C87B2C}"/>
              </a:ext>
            </a:extLst>
          </p:cNvPr>
          <p:cNvSpPr/>
          <p:nvPr/>
        </p:nvSpPr>
        <p:spPr bwMode="gray">
          <a:xfrm flipH="1">
            <a:off x="8316686" y="367332"/>
            <a:ext cx="3872139" cy="692241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>
                <a:solidFill>
                  <a:schemeClr val="bg1"/>
                </a:solidFill>
              </a:rPr>
              <a:t>Use env. variables  to </a:t>
            </a:r>
          </a:p>
          <a:p>
            <a:pPr algn="ctr"/>
            <a:r>
              <a:rPr lang="en-US" sz="1799" b="1">
                <a:solidFill>
                  <a:schemeClr val="bg1"/>
                </a:solidFill>
              </a:rPr>
              <a:t>configure your apps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8627" y="1295523"/>
            <a:ext cx="6948757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Let’s take a look to the image below:</a:t>
            </a:r>
          </a:p>
          <a:p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56A80-4C71-5649-AC0A-4E9FBDC04EA2}"/>
              </a:ext>
            </a:extLst>
          </p:cNvPr>
          <p:cNvSpPr txBox="1"/>
          <p:nvPr/>
        </p:nvSpPr>
        <p:spPr>
          <a:xfrm>
            <a:off x="592866" y="3359724"/>
            <a:ext cx="6948757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>
                <a:solidFill>
                  <a:schemeClr val="tx2"/>
                </a:solidFill>
              </a:rPr>
              <a:t>Use the env. variable to modify the message to echo:</a:t>
            </a:r>
          </a:p>
          <a:p>
            <a:endParaRPr lang="es-ES" sz="1600">
              <a:solidFill>
                <a:schemeClr val="tx2"/>
              </a:solidFill>
            </a:endParaRPr>
          </a:p>
        </p:txBody>
      </p:sp>
      <p:sp>
        <p:nvSpPr>
          <p:cNvPr id="13" name="Google Shape;1556;p147">
            <a:extLst>
              <a:ext uri="{FF2B5EF4-FFF2-40B4-BE49-F238E27FC236}">
                <a16:creationId xmlns:a16="http://schemas.microsoft.com/office/drawing/2014/main" id="{12B8232D-1EE0-C942-9334-EFBE269E6E5D}"/>
              </a:ext>
            </a:extLst>
          </p:cNvPr>
          <p:cNvSpPr txBox="1">
            <a:spLocks/>
          </p:cNvSpPr>
          <p:nvPr/>
        </p:nvSpPr>
        <p:spPr>
          <a:xfrm>
            <a:off x="495300" y="5285101"/>
            <a:ext cx="68073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/>
              <a:t>Let’s do a small exercise.</a:t>
            </a:r>
          </a:p>
        </p:txBody>
      </p:sp>
      <p:sp>
        <p:nvSpPr>
          <p:cNvPr id="2" name="Rounded Rectangle 16">
            <a:extLst>
              <a:ext uri="{FF2B5EF4-FFF2-40B4-BE49-F238E27FC236}">
                <a16:creationId xmlns:a16="http://schemas.microsoft.com/office/drawing/2014/main" id="{74BAE4A6-638D-4577-A254-1D52E3EE8DFC}"/>
              </a:ext>
            </a:extLst>
          </p:cNvPr>
          <p:cNvSpPr/>
          <p:nvPr/>
        </p:nvSpPr>
        <p:spPr>
          <a:xfrm>
            <a:off x="579809" y="3761682"/>
            <a:ext cx="7458202" cy="147234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err="1">
                <a:solidFill>
                  <a:srgbClr val="ABB2BF"/>
                </a:solidFill>
                <a:latin typeface="Helvetica"/>
                <a:cs typeface="Helvetica"/>
              </a:rPr>
              <a:t>build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. </a:t>
            </a:r>
            <a:r>
              <a:rPr lang="es-ES" sz="1600">
                <a:solidFill>
                  <a:srgbClr val="D19A66"/>
                </a:solidFill>
                <a:latin typeface="Helvetica"/>
                <a:cs typeface="Helvetica"/>
              </a:rPr>
              <a:t>-t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echo-</a:t>
            </a:r>
            <a:r>
              <a:rPr lang="es-ES" sz="1600" err="1">
                <a:solidFill>
                  <a:srgbClr val="ABB2BF"/>
                </a:solidFill>
                <a:latin typeface="Helvetica"/>
                <a:cs typeface="Helvetica"/>
              </a:rPr>
              <a:t>text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br>
              <a:rPr lang="es-ES" sz="1600">
                <a:latin typeface="Helvetica"/>
              </a:rPr>
            </a:br>
            <a:r>
              <a:rPr lang="es-ES" sz="160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run </a:t>
            </a:r>
            <a:r>
              <a:rPr lang="es-ES" sz="1600">
                <a:solidFill>
                  <a:srgbClr val="D19A66"/>
                </a:solidFill>
                <a:latin typeface="Helvetica"/>
                <a:cs typeface="Helvetica"/>
              </a:rPr>
              <a:t>--</a:t>
            </a:r>
            <a:r>
              <a:rPr lang="es-ES" sz="1600" err="1">
                <a:solidFill>
                  <a:srgbClr val="D19A66"/>
                </a:solidFill>
                <a:latin typeface="Helvetica"/>
                <a:cs typeface="Helvetica"/>
              </a:rPr>
              <a:t>rm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echo-</a:t>
            </a:r>
            <a:r>
              <a:rPr lang="es-ES" sz="1600" err="1">
                <a:solidFill>
                  <a:srgbClr val="ABB2BF"/>
                </a:solidFill>
                <a:latin typeface="Helvetica"/>
                <a:cs typeface="Helvetica"/>
              </a:rPr>
              <a:t>text</a:t>
            </a:r>
            <a:b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</a:b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Hi </a:t>
            </a:r>
            <a:r>
              <a:rPr lang="es-ES" sz="1600" err="1">
                <a:solidFill>
                  <a:srgbClr val="ABB2BF"/>
                </a:solidFill>
                <a:latin typeface="Helvetica"/>
                <a:cs typeface="Helvetica"/>
              </a:rPr>
              <a:t>bootcampers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br>
              <a:rPr lang="es-ES" sz="1600">
                <a:latin typeface="Helvetica" pitchFamily="2" charset="0"/>
              </a:rPr>
            </a:br>
            <a:r>
              <a:rPr lang="es-ES" sz="160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run </a:t>
            </a:r>
            <a:r>
              <a:rPr lang="es-ES" sz="1600">
                <a:solidFill>
                  <a:srgbClr val="D19A66"/>
                </a:solidFill>
                <a:latin typeface="Helvetica"/>
                <a:cs typeface="Helvetica"/>
              </a:rPr>
              <a:t>-e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 "Viva el Betis" </a:t>
            </a:r>
            <a:r>
              <a:rPr lang="es-ES" sz="1600">
                <a:solidFill>
                  <a:srgbClr val="D19A66"/>
                </a:solidFill>
                <a:latin typeface="Helvetica"/>
                <a:cs typeface="Helvetica"/>
              </a:rPr>
              <a:t>--</a:t>
            </a:r>
            <a:r>
              <a:rPr lang="es-ES" sz="1600" err="1">
                <a:solidFill>
                  <a:srgbClr val="D19A66"/>
                </a:solidFill>
                <a:latin typeface="Helvetica"/>
                <a:cs typeface="Helvetica"/>
              </a:rPr>
              <a:t>rm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echo-</a:t>
            </a:r>
            <a:r>
              <a:rPr lang="es-ES" sz="1600" err="1">
                <a:solidFill>
                  <a:srgbClr val="ABB2BF"/>
                </a:solidFill>
                <a:latin typeface="Helvetica"/>
                <a:cs typeface="Helvetica"/>
              </a:rPr>
              <a:t>text</a:t>
            </a: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br>
              <a:rPr lang="es-ES" sz="1600">
                <a:latin typeface="Helvetica" pitchFamily="2" charset="0"/>
                <a:cs typeface="Helvetica"/>
              </a:rPr>
            </a:b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Viva el Betis</a:t>
            </a:r>
            <a:br>
              <a:rPr lang="es-ES" sz="1600">
                <a:latin typeface="Helvetica"/>
              </a:rPr>
            </a:br>
            <a:r>
              <a:rPr lang="es-ES" sz="160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br>
              <a:rPr lang="es-ES" sz="1600">
                <a:latin typeface="Helvetica" pitchFamily="2" charset="0"/>
              </a:rPr>
            </a:br>
            <a:endParaRPr lang="es-ES" sz="160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80CA3457-1A4A-4E55-8D97-4E6B5A292BDE}"/>
              </a:ext>
            </a:extLst>
          </p:cNvPr>
          <p:cNvSpPr/>
          <p:nvPr/>
        </p:nvSpPr>
        <p:spPr>
          <a:xfrm>
            <a:off x="585873" y="1752403"/>
            <a:ext cx="4312902" cy="139335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FROM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bitnami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/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minideb</a:t>
            </a:r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   </a:t>
            </a:r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FROM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 TEXT="Hi 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bootcampers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"</a:t>
            </a:r>
            <a:endParaRPr lang="es-ES" sz="1200" dirty="0">
              <a:solidFill>
                <a:srgbClr val="ABB2BF"/>
              </a:solidFill>
              <a:latin typeface="Helvetica" pitchFamily="2" charset="0"/>
              <a:cs typeface="Helvetica" pitchFamily="2" charset="0"/>
            </a:endParaRPr>
          </a:p>
          <a:p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ENTRYPOINT 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[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"/</a:t>
            </a:r>
            <a:r>
              <a:rPr lang="es-ES" sz="1200" dirty="0" err="1">
                <a:solidFill>
                  <a:srgbClr val="98C379"/>
                </a:solidFill>
                <a:latin typeface="Helvetica"/>
                <a:cs typeface="Helvetica"/>
              </a:rPr>
              <a:t>bin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/</a:t>
            </a:r>
            <a:r>
              <a:rPr lang="es-ES" sz="1200" dirty="0" err="1">
                <a:solidFill>
                  <a:srgbClr val="98C379"/>
                </a:solidFill>
                <a:latin typeface="Helvetica"/>
                <a:cs typeface="Helvetica"/>
              </a:rPr>
              <a:t>bash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", "-c"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] </a:t>
            </a:r>
            <a:br>
              <a:rPr lang="es-ES" sz="1200" dirty="0">
                <a:latin typeface="Helvetica" pitchFamily="2" charset="0"/>
                <a:cs typeface="Helvetica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CMD 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[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"echo \"${TEXT}\""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] </a:t>
            </a:r>
            <a:br>
              <a:rPr lang="es-ES" sz="1100" dirty="0"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/>
                <a:cs typeface="Helvetica"/>
              </a:rPr>
              <a:t>   </a:t>
            </a:r>
            <a:br>
              <a:rPr lang="es-ES" sz="1100" dirty="0">
                <a:latin typeface="Helvetica" pitchFamily="2" charset="0"/>
              </a:rPr>
            </a:br>
            <a:endParaRPr lang="es-ES" sz="1100" dirty="0">
              <a:solidFill>
                <a:srgbClr val="ABB2BF"/>
              </a:solidFill>
              <a:latin typeface="Helvetica" pitchFamily="2" charset="0"/>
              <a:cs typeface="Helvetica"/>
            </a:endParaRPr>
          </a:p>
          <a:p>
            <a:endParaRPr lang="es-ES" sz="11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2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36" y="412751"/>
            <a:ext cx="11001004" cy="381000"/>
          </a:xfrm>
        </p:spPr>
        <p:txBody>
          <a:bodyPr/>
          <a:lstStyle/>
          <a:p>
            <a:r>
              <a:rPr lang="en-US" dirty="0"/>
              <a:t>Bash Containers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Bef>
                <a:spcPts val="1000"/>
              </a:spcBef>
              <a:buNone/>
            </a:pPr>
            <a:r>
              <a:rPr lang="en-US" dirty="0"/>
              <a:t>It’s very common you do some initialization tasks the first time you run a container. </a:t>
            </a:r>
          </a:p>
          <a:p>
            <a:pPr lvl="0">
              <a:spcBef>
                <a:spcPts val="1000"/>
              </a:spcBef>
              <a:buNone/>
            </a:pPr>
            <a:endParaRPr lang="en-US" dirty="0"/>
          </a:p>
          <a:p>
            <a:pPr lvl="0">
              <a:spcBef>
                <a:spcPts val="1000"/>
              </a:spcBef>
              <a:buNone/>
            </a:pPr>
            <a:r>
              <a:rPr lang="en-US" dirty="0"/>
              <a:t>When persisting data, you should avoid the initialization tasks if there’s data from previous deployments</a:t>
            </a:r>
            <a:br>
              <a:rPr lang="es-E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B6555F-1EAF-4F7A-8578-4612F0A9F5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Persisted data</a:t>
            </a:r>
            <a:endParaRPr lang="en-US" dirty="0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C3222E99-B145-462A-9EFF-D2D8B2C87B2C}"/>
              </a:ext>
            </a:extLst>
          </p:cNvPr>
          <p:cNvSpPr/>
          <p:nvPr/>
        </p:nvSpPr>
        <p:spPr bwMode="gray">
          <a:xfrm flipH="1">
            <a:off x="9326879" y="505767"/>
            <a:ext cx="2861945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99" b="1" dirty="0">
                <a:solidFill>
                  <a:schemeClr val="bg1"/>
                </a:solidFill>
              </a:rPr>
              <a:t>Persisted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8EB4-D753-E24C-A18A-27D7E8D8CC11}"/>
              </a:ext>
            </a:extLst>
          </p:cNvPr>
          <p:cNvSpPr txBox="1"/>
          <p:nvPr/>
        </p:nvSpPr>
        <p:spPr>
          <a:xfrm>
            <a:off x="578627" y="1295523"/>
            <a:ext cx="6948757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Let’s take a look to the image below which uses the script, </a:t>
            </a:r>
            <a:r>
              <a:rPr lang="en-US" sz="1600" i="1" dirty="0" err="1">
                <a:solidFill>
                  <a:schemeClr val="tx2"/>
                </a:solidFill>
              </a:rPr>
              <a:t>run.sh</a:t>
            </a:r>
            <a:r>
              <a:rPr lang="en-US" sz="1600" dirty="0">
                <a:solidFill>
                  <a:schemeClr val="tx2"/>
                </a:solidFill>
              </a:rPr>
              <a:t>: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56A80-4C71-5649-AC0A-4E9FBDC04EA2}"/>
              </a:ext>
            </a:extLst>
          </p:cNvPr>
          <p:cNvSpPr txBox="1"/>
          <p:nvPr/>
        </p:nvSpPr>
        <p:spPr>
          <a:xfrm>
            <a:off x="592865" y="3448717"/>
            <a:ext cx="6948757" cy="8669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solidFill>
                  <a:schemeClr val="tx2"/>
                </a:solidFill>
              </a:rPr>
              <a:t>Run the image mounting a volume to persist data:</a:t>
            </a:r>
          </a:p>
          <a:p>
            <a:pPr lvl="0">
              <a:spcBef>
                <a:spcPts val="1000"/>
              </a:spcBef>
            </a:pPr>
            <a:endParaRPr lang="en-US" sz="1600" dirty="0">
              <a:solidFill>
                <a:schemeClr val="tx2"/>
              </a:solidFill>
            </a:endParaRPr>
          </a:p>
          <a:p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13" name="Google Shape;1556;p147">
            <a:extLst>
              <a:ext uri="{FF2B5EF4-FFF2-40B4-BE49-F238E27FC236}">
                <a16:creationId xmlns:a16="http://schemas.microsoft.com/office/drawing/2014/main" id="{12B8232D-1EE0-C942-9334-EFBE269E6E5D}"/>
              </a:ext>
            </a:extLst>
          </p:cNvPr>
          <p:cNvSpPr txBox="1">
            <a:spLocks/>
          </p:cNvSpPr>
          <p:nvPr/>
        </p:nvSpPr>
        <p:spPr>
          <a:xfrm>
            <a:off x="486592" y="5224426"/>
            <a:ext cx="68073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600" dirty="0"/>
              <a:t>Let’s do a small exercise.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F2173BF-D084-6D4B-87DE-0B4F1298F712}"/>
              </a:ext>
            </a:extLst>
          </p:cNvPr>
          <p:cNvSpPr/>
          <p:nvPr/>
        </p:nvSpPr>
        <p:spPr>
          <a:xfrm>
            <a:off x="525502" y="1637987"/>
            <a:ext cx="2681942" cy="160733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FROM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bitnami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/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minideb</a:t>
            </a:r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   </a:t>
            </a:r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COPY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 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run.sh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 /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run.sh</a:t>
            </a:r>
            <a:endParaRPr lang="es-ES" sz="1200" dirty="0">
              <a:solidFill>
                <a:srgbClr val="ABB2BF"/>
              </a:solidFill>
              <a:latin typeface="Helvetica"/>
              <a:cs typeface="Helvetica"/>
            </a:endParaRPr>
          </a:p>
          <a:p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VOLUME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 /</a:t>
            </a:r>
            <a:r>
              <a:rPr lang="es-ES" sz="1200" dirty="0" err="1">
                <a:solidFill>
                  <a:srgbClr val="ABB2BF"/>
                </a:solidFill>
                <a:latin typeface="Helvetica"/>
                <a:cs typeface="Helvetica"/>
              </a:rPr>
              <a:t>persisted-directory</a:t>
            </a:r>
            <a:endParaRPr lang="es-ES" sz="1200" dirty="0">
              <a:solidFill>
                <a:srgbClr val="ABB2BF"/>
              </a:solidFill>
              <a:latin typeface="Helvetica"/>
              <a:cs typeface="Helvetica"/>
            </a:endParaRPr>
          </a:p>
          <a:p>
            <a:br>
              <a:rPr lang="es-ES" sz="1200" dirty="0">
                <a:latin typeface="Helvetica" pitchFamily="2" charset="0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ENTRYPOINT 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[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"/</a:t>
            </a:r>
            <a:r>
              <a:rPr lang="es-ES" sz="1200" dirty="0" err="1">
                <a:solidFill>
                  <a:srgbClr val="98C379"/>
                </a:solidFill>
                <a:latin typeface="Helvetica"/>
                <a:cs typeface="Helvetica"/>
              </a:rPr>
              <a:t>bin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/</a:t>
            </a:r>
            <a:r>
              <a:rPr lang="es-ES" sz="1200" dirty="0" err="1">
                <a:solidFill>
                  <a:srgbClr val="98C379"/>
                </a:solidFill>
                <a:latin typeface="Helvetica"/>
                <a:cs typeface="Helvetica"/>
              </a:rPr>
              <a:t>bash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] </a:t>
            </a:r>
            <a:br>
              <a:rPr lang="es-ES" sz="1200" dirty="0">
                <a:latin typeface="Helvetica" pitchFamily="2" charset="0"/>
                <a:cs typeface="Helvetica"/>
              </a:rPr>
            </a:br>
            <a:r>
              <a:rPr lang="es-ES" sz="1200" dirty="0">
                <a:solidFill>
                  <a:srgbClr val="C678DD"/>
                </a:solidFill>
                <a:latin typeface="Helvetica"/>
                <a:cs typeface="Helvetica"/>
              </a:rPr>
              <a:t>CMD 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[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”</a:t>
            </a:r>
            <a:r>
              <a:rPr lang="es-ES" sz="1200" dirty="0" err="1">
                <a:solidFill>
                  <a:srgbClr val="98C379"/>
                </a:solidFill>
                <a:latin typeface="Helvetica"/>
                <a:cs typeface="Helvetica"/>
              </a:rPr>
              <a:t>run.sh</a:t>
            </a:r>
            <a:r>
              <a:rPr lang="es-ES" sz="1200" dirty="0">
                <a:solidFill>
                  <a:srgbClr val="98C379"/>
                </a:solidFill>
                <a:latin typeface="Helvetica"/>
                <a:cs typeface="Helvetica"/>
              </a:rPr>
              <a:t>"</a:t>
            </a:r>
            <a:r>
              <a:rPr lang="es-ES" sz="1200" dirty="0">
                <a:solidFill>
                  <a:srgbClr val="ABB2BF"/>
                </a:solidFill>
                <a:latin typeface="Helvetica"/>
                <a:cs typeface="Helvetica"/>
              </a:rPr>
              <a:t>] </a:t>
            </a:r>
            <a:br>
              <a:rPr lang="es-ES" sz="1100" dirty="0">
                <a:latin typeface="Helvetica" pitchFamily="2" charset="0"/>
              </a:rPr>
            </a:br>
            <a:r>
              <a:rPr lang="es-ES" sz="1100" dirty="0">
                <a:solidFill>
                  <a:srgbClr val="ABB2BF"/>
                </a:solidFill>
                <a:latin typeface="Helvetica"/>
                <a:cs typeface="Helvetica"/>
              </a:rPr>
              <a:t>   </a:t>
            </a:r>
            <a:br>
              <a:rPr lang="es-ES" sz="1100" dirty="0">
                <a:latin typeface="Helvetica" pitchFamily="2" charset="0"/>
              </a:rPr>
            </a:br>
            <a:endParaRPr lang="es-ES" sz="1100" dirty="0">
              <a:solidFill>
                <a:srgbClr val="ABB2BF"/>
              </a:solidFill>
              <a:latin typeface="Helvetica" pitchFamily="2" charset="0"/>
              <a:cs typeface="Helvetica"/>
            </a:endParaRPr>
          </a:p>
          <a:p>
            <a:endParaRPr lang="es-ES" sz="11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F73B5B3C-E7DD-5749-89A9-23AC06C423D5}"/>
              </a:ext>
            </a:extLst>
          </p:cNvPr>
          <p:cNvSpPr/>
          <p:nvPr/>
        </p:nvSpPr>
        <p:spPr>
          <a:xfrm>
            <a:off x="539167" y="4013294"/>
            <a:ext cx="7607753" cy="124189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build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.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-t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persisted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-data </a:t>
            </a:r>
            <a:br>
              <a:rPr lang="es-ES" sz="1600" dirty="0">
                <a:latin typeface="Helvetica"/>
              </a:rPr>
            </a:br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/>
                <a:cs typeface="Helvetica"/>
              </a:rPr>
              <a:t>mkdir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data &amp;&amp; </a:t>
            </a:r>
            <a:r>
              <a:rPr lang="es-ES" sz="1600" dirty="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 dirty="0">
                <a:solidFill>
                  <a:srgbClr val="E06C75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run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-v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$(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pwd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)/data:/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persisted-directory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–</a:t>
            </a:r>
            <a:r>
              <a:rPr lang="es-ES" sz="1600" dirty="0" err="1">
                <a:solidFill>
                  <a:srgbClr val="D19A66"/>
                </a:solidFill>
                <a:latin typeface="Helvetica"/>
                <a:cs typeface="Helvetica"/>
              </a:rPr>
              <a:t>rm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persisted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-data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run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-v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$(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pwd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)/data:/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persisted-directory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/>
                <a:cs typeface="Helvetica"/>
              </a:rPr>
              <a:t>rm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persisted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-data </a:t>
            </a:r>
            <a:br>
              <a:rPr lang="es-ES" sz="1600" dirty="0">
                <a:latin typeface="Helvetica" pitchFamily="2" charset="0"/>
                <a:cs typeface="Helvetica"/>
              </a:rPr>
            </a:br>
            <a:r>
              <a:rPr lang="es-ES" sz="1600" dirty="0" err="1">
                <a:solidFill>
                  <a:srgbClr val="ABB2BF"/>
                </a:solidFill>
                <a:latin typeface="Helvetica"/>
                <a:cs typeface="Helvetica"/>
              </a:rPr>
              <a:t>Initialized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!</a:t>
            </a:r>
            <a:br>
              <a:rPr lang="es-ES" sz="1600" dirty="0">
                <a:latin typeface="Helvetica"/>
              </a:rPr>
            </a:b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br>
              <a:rPr lang="es-ES" sz="1600" dirty="0"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3266FE8-5B99-674F-B5D7-C72EF0DEB13B}"/>
              </a:ext>
            </a:extLst>
          </p:cNvPr>
          <p:cNvSpPr/>
          <p:nvPr/>
        </p:nvSpPr>
        <p:spPr>
          <a:xfrm>
            <a:off x="3299479" y="1638583"/>
            <a:ext cx="4886351" cy="160733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00" i="1" dirty="0">
                <a:solidFill>
                  <a:srgbClr val="5C6370"/>
                </a:solidFill>
                <a:latin typeface="Helvetica" pitchFamily="2" charset="0"/>
              </a:rPr>
              <a:t>#!/bin/bash</a:t>
            </a:r>
            <a:r>
              <a:rPr lang="en-GB" sz="13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n-GB" sz="13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n-GB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C678DD"/>
                </a:solidFill>
                <a:latin typeface="Helvetica" pitchFamily="2" charset="0"/>
              </a:rPr>
              <a:t>if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[[ </a:t>
            </a:r>
            <a:r>
              <a:rPr lang="en-GB" sz="13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n-GB" sz="1300" dirty="0">
                <a:solidFill>
                  <a:srgbClr val="98C379"/>
                </a:solidFill>
                <a:latin typeface="Helvetica" pitchFamily="2" charset="0"/>
              </a:rPr>
              <a:t>"cat /persisted-directory/output"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]]; </a:t>
            </a:r>
            <a:r>
              <a:rPr lang="en-GB" sz="1300" dirty="0">
                <a:solidFill>
                  <a:srgbClr val="C678DD"/>
                </a:solidFill>
                <a:latin typeface="Helvetica" pitchFamily="2" charset="0"/>
              </a:rPr>
              <a:t>then </a:t>
            </a:r>
            <a:br>
              <a:rPr lang="en-GB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n-GB" sz="1300" dirty="0">
                <a:solidFill>
                  <a:srgbClr val="61AFEF"/>
                </a:solidFill>
                <a:latin typeface="Helvetica" pitchFamily="2" charset="0"/>
              </a:rPr>
              <a:t>cat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/persisted-directory/output </a:t>
            </a:r>
            <a:br>
              <a:rPr lang="en-GB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C678DD"/>
                </a:solidFill>
                <a:latin typeface="Helvetica" pitchFamily="2" charset="0"/>
              </a:rPr>
              <a:t>else </a:t>
            </a:r>
            <a:br>
              <a:rPr lang="en-GB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n-GB" sz="1300" dirty="0">
                <a:solidFill>
                  <a:srgbClr val="56B6C2"/>
                </a:solidFill>
                <a:latin typeface="Helvetica" pitchFamily="2" charset="0"/>
              </a:rPr>
              <a:t>echo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n-GB" sz="1300" dirty="0">
                <a:solidFill>
                  <a:srgbClr val="98C379"/>
                </a:solidFill>
                <a:latin typeface="Helvetica" pitchFamily="2" charset="0"/>
              </a:rPr>
              <a:t>"Initialized"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n-GB" sz="13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 /persisted-directory/output </a:t>
            </a:r>
            <a:br>
              <a:rPr lang="en-GB" sz="13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C678DD"/>
                </a:solidFill>
                <a:latin typeface="Helvetica" pitchFamily="2" charset="0"/>
              </a:rPr>
              <a:t>fi </a:t>
            </a:r>
            <a:br>
              <a:rPr lang="en-GB" sz="13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n-GB" sz="13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n-GB" sz="1300" dirty="0">
                <a:solidFill>
                  <a:srgbClr val="ABB2BF"/>
                </a:solidFill>
                <a:latin typeface="Helvetica" pitchFamily="2" charset="0"/>
              </a:rPr>
            </a:br>
            <a:endParaRPr lang="en-GB" sz="13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2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580" name="Google Shape;1580;p149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r>
              <a:rPr lang="en-US" sz="1800" dirty="0"/>
              <a:t>Bash Good Practices</a:t>
            </a:r>
            <a:endParaRPr sz="1799" dirty="0"/>
          </a:p>
        </p:txBody>
      </p:sp>
      <p:sp>
        <p:nvSpPr>
          <p:cNvPr id="1581" name="Google Shape;1581;p149"/>
          <p:cNvSpPr txBox="1">
            <a:spLocks noGrp="1"/>
          </p:cNvSpPr>
          <p:nvPr>
            <p:ph type="body" idx="4294967295"/>
          </p:nvPr>
        </p:nvSpPr>
        <p:spPr>
          <a:xfrm>
            <a:off x="592866" y="1492017"/>
            <a:ext cx="11152188" cy="1936983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r>
              <a:rPr lang="en-US" dirty="0"/>
              <a:t>Before we move forward, some good practices when writing Bash scripts:</a:t>
            </a:r>
            <a:endParaRPr lang="es-ES" dirty="0"/>
          </a:p>
          <a:p>
            <a:pPr>
              <a:buNone/>
            </a:pPr>
            <a:endParaRPr lang="es-ES" dirty="0"/>
          </a:p>
          <a:p>
            <a:pPr algn="ctr">
              <a:buNone/>
            </a:pPr>
            <a:r>
              <a:rPr lang="es-ES" u="sng" dirty="0">
                <a:solidFill>
                  <a:schemeClr val="hlink"/>
                </a:solidFill>
                <a:hlinkClick r:id="rId3"/>
              </a:rPr>
              <a:t>https://github.com/juan131/bash-libraries#bash-best-practices</a:t>
            </a:r>
            <a:r>
              <a:rPr lang="es-ES" dirty="0"/>
              <a:t> </a:t>
            </a:r>
          </a:p>
          <a:p>
            <a:endParaRPr lang="en-US" dirty="0"/>
          </a:p>
          <a:p>
            <a:pPr marL="0" indent="0"/>
            <a:endParaRPr dirty="0"/>
          </a:p>
        </p:txBody>
      </p:sp>
      <p:pic>
        <p:nvPicPr>
          <p:cNvPr id="1582" name="Google Shape;158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239" y="4034211"/>
            <a:ext cx="1625693" cy="61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13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50"/>
          <p:cNvSpPr txBox="1">
            <a:spLocks noGrp="1"/>
          </p:cNvSpPr>
          <p:nvPr>
            <p:ph type="body" sz="quarter" idx="13"/>
          </p:nvPr>
        </p:nvSpPr>
        <p:spPr>
          <a:xfrm>
            <a:off x="6529840" y="4968721"/>
            <a:ext cx="5026434" cy="117876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 algn="ctr"/>
            <a:r>
              <a:rPr lang="en-US" sz="4800" dirty="0"/>
              <a:t>The </a:t>
            </a:r>
            <a:r>
              <a:rPr lang="en-US" sz="4800" b="1" dirty="0" err="1"/>
              <a:t>Bitnami</a:t>
            </a:r>
            <a:r>
              <a:rPr lang="en-US" sz="4800" dirty="0"/>
              <a:t> way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8698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4438C5-1B07-6544-B521-6579AC86FDCA}"/>
              </a:ext>
            </a:extLst>
          </p:cNvPr>
          <p:cNvCxnSpPr>
            <a:cxnSpLocks/>
          </p:cNvCxnSpPr>
          <p:nvPr/>
        </p:nvCxnSpPr>
        <p:spPr bwMode="gray">
          <a:xfrm>
            <a:off x="6094412" y="1542866"/>
            <a:ext cx="202088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DB40F5-76CB-C643-91A3-858A761A1695}"/>
              </a:ext>
            </a:extLst>
          </p:cNvPr>
          <p:cNvCxnSpPr>
            <a:cxnSpLocks/>
          </p:cNvCxnSpPr>
          <p:nvPr/>
        </p:nvCxnSpPr>
        <p:spPr bwMode="gray">
          <a:xfrm>
            <a:off x="6094412" y="1847666"/>
            <a:ext cx="202088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C7270D-E6B4-2443-9879-898F345AC5CF}"/>
              </a:ext>
            </a:extLst>
          </p:cNvPr>
          <p:cNvCxnSpPr>
            <a:cxnSpLocks/>
          </p:cNvCxnSpPr>
          <p:nvPr/>
        </p:nvCxnSpPr>
        <p:spPr bwMode="gray">
          <a:xfrm>
            <a:off x="6094412" y="2677160"/>
            <a:ext cx="202088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151E7B-DD58-9C4D-97F8-5A89ADB9D738}"/>
              </a:ext>
            </a:extLst>
          </p:cNvPr>
          <p:cNvCxnSpPr>
            <a:cxnSpLocks/>
          </p:cNvCxnSpPr>
          <p:nvPr/>
        </p:nvCxnSpPr>
        <p:spPr bwMode="gray">
          <a:xfrm>
            <a:off x="6094412" y="3905067"/>
            <a:ext cx="202088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4C5B9D-2214-1149-92E9-B7B2A1604A0C}"/>
              </a:ext>
            </a:extLst>
          </p:cNvPr>
          <p:cNvCxnSpPr>
            <a:cxnSpLocks/>
          </p:cNvCxnSpPr>
          <p:nvPr/>
        </p:nvCxnSpPr>
        <p:spPr bwMode="gray">
          <a:xfrm>
            <a:off x="6094412" y="4906918"/>
            <a:ext cx="2020888" cy="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403332-3622-614A-B565-F687BABFC139}"/>
              </a:ext>
            </a:extLst>
          </p:cNvPr>
          <p:cNvSpPr txBox="1"/>
          <p:nvPr/>
        </p:nvSpPr>
        <p:spPr>
          <a:xfrm>
            <a:off x="8280400" y="4798968"/>
            <a:ext cx="20955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 err="1">
                <a:solidFill>
                  <a:schemeClr val="tx2"/>
                </a:solidFill>
              </a:rPr>
              <a:t>Startup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commands</a:t>
            </a:r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B7B66-E732-B14B-B1E9-EB0F561FF7FD}"/>
              </a:ext>
            </a:extLst>
          </p:cNvPr>
          <p:cNvSpPr txBox="1"/>
          <p:nvPr/>
        </p:nvSpPr>
        <p:spPr>
          <a:xfrm>
            <a:off x="8280400" y="3644717"/>
            <a:ext cx="29083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 err="1">
                <a:solidFill>
                  <a:schemeClr val="tx2"/>
                </a:solidFill>
              </a:rPr>
              <a:t>Usage</a:t>
            </a:r>
            <a:r>
              <a:rPr lang="es-ES" sz="1600" dirty="0">
                <a:solidFill>
                  <a:schemeClr val="tx2"/>
                </a:solidFill>
              </a:rPr>
              <a:t> data: </a:t>
            </a:r>
            <a:r>
              <a:rPr lang="es-ES" sz="1600" dirty="0" err="1">
                <a:solidFill>
                  <a:schemeClr val="tx2"/>
                </a:solidFill>
              </a:rPr>
              <a:t>environment</a:t>
            </a:r>
            <a:r>
              <a:rPr lang="es-ES" sz="1600" dirty="0">
                <a:solidFill>
                  <a:schemeClr val="tx2"/>
                </a:solidFill>
              </a:rPr>
              <a:t> variables, </a:t>
            </a:r>
            <a:r>
              <a:rPr lang="es-ES" sz="1600" dirty="0" err="1">
                <a:solidFill>
                  <a:schemeClr val="tx2"/>
                </a:solidFill>
              </a:rPr>
              <a:t>exposed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ports</a:t>
            </a:r>
            <a:r>
              <a:rPr lang="es-ES" sz="1600" dirty="0">
                <a:solidFill>
                  <a:schemeClr val="tx2"/>
                </a:solidFill>
              </a:rPr>
              <a:t>, </a:t>
            </a:r>
            <a:r>
              <a:rPr lang="es-ES" sz="1600" dirty="0" err="1">
                <a:solidFill>
                  <a:schemeClr val="tx2"/>
                </a:solidFill>
              </a:rPr>
              <a:t>user</a:t>
            </a:r>
            <a:r>
              <a:rPr lang="es-ES" sz="1600" dirty="0">
                <a:solidFill>
                  <a:schemeClr val="tx2"/>
                </a:solidFill>
              </a:rPr>
              <a:t>, etc.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4EF92-DB85-6F4D-A037-8724CEF5078B}"/>
              </a:ext>
            </a:extLst>
          </p:cNvPr>
          <p:cNvSpPr txBox="1"/>
          <p:nvPr/>
        </p:nvSpPr>
        <p:spPr>
          <a:xfrm>
            <a:off x="8280400" y="2556510"/>
            <a:ext cx="20955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 err="1">
                <a:solidFill>
                  <a:schemeClr val="tx2"/>
                </a:solidFill>
              </a:rPr>
              <a:t>Build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instructions</a:t>
            </a:r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412398-65ED-2246-8893-DBE95E9AC08D}"/>
              </a:ext>
            </a:extLst>
          </p:cNvPr>
          <p:cNvSpPr txBox="1"/>
          <p:nvPr/>
        </p:nvSpPr>
        <p:spPr>
          <a:xfrm>
            <a:off x="8280400" y="1727016"/>
            <a:ext cx="20955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>
                <a:solidFill>
                  <a:schemeClr val="tx2"/>
                </a:solidFill>
              </a:rPr>
              <a:t>Basic </a:t>
            </a:r>
            <a:r>
              <a:rPr lang="es-ES" sz="1600" dirty="0" err="1">
                <a:solidFill>
                  <a:schemeClr val="tx2"/>
                </a:solidFill>
              </a:rPr>
              <a:t>metadata</a:t>
            </a:r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FE51FE-B7A8-AB4A-AC67-213C990AE22B}"/>
              </a:ext>
            </a:extLst>
          </p:cNvPr>
          <p:cNvSpPr txBox="1"/>
          <p:nvPr/>
        </p:nvSpPr>
        <p:spPr>
          <a:xfrm>
            <a:off x="8280400" y="1409516"/>
            <a:ext cx="20955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s-ES" sz="1600" dirty="0">
                <a:solidFill>
                  <a:schemeClr val="tx2"/>
                </a:solidFill>
              </a:rPr>
              <a:t>Base </a:t>
            </a:r>
            <a:r>
              <a:rPr lang="es-ES" sz="1600" dirty="0" err="1">
                <a:solidFill>
                  <a:schemeClr val="tx2"/>
                </a:solidFill>
              </a:rPr>
              <a:t>container</a:t>
            </a:r>
            <a:r>
              <a:rPr lang="es-ES" sz="1600" dirty="0">
                <a:solidFill>
                  <a:schemeClr val="tx2"/>
                </a:solidFill>
              </a:rPr>
              <a:t> </a:t>
            </a:r>
            <a:r>
              <a:rPr lang="es-ES" sz="1600" dirty="0" err="1">
                <a:solidFill>
                  <a:schemeClr val="tx2"/>
                </a:solidFill>
              </a:rPr>
              <a:t>image</a:t>
            </a:r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A8E89-4499-7B4F-A577-E3CCA2DA84E6}"/>
              </a:ext>
            </a:extLst>
          </p:cNvPr>
          <p:cNvSpPr/>
          <p:nvPr/>
        </p:nvSpPr>
        <p:spPr>
          <a:xfrm>
            <a:off x="579809" y="1282202"/>
            <a:ext cx="5124305" cy="448286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FROM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bitnami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minideb:latest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LABEL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maintainer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"Me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juanariza@mvware.com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LABEL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COPY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ADD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RUN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ENV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EXPOSE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USER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WORKDIR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ENTRYPOINT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CMD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E06C75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600" name="Google Shape;1600;p151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Dockerfile</a:t>
            </a:r>
            <a:endParaRPr/>
          </a:p>
        </p:txBody>
      </p:sp>
      <p:sp>
        <p:nvSpPr>
          <p:cNvPr id="1606" name="Google Shape;1606;p151"/>
          <p:cNvSpPr txBox="1"/>
          <p:nvPr/>
        </p:nvSpPr>
        <p:spPr>
          <a:xfrm>
            <a:off x="7130231" y="2832882"/>
            <a:ext cx="4450582" cy="3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Install “custom” packages</a:t>
            </a:r>
            <a:endParaRPr sz="1799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7" name="Google Shape;1607;p151"/>
          <p:cNvSpPr txBox="1"/>
          <p:nvPr/>
        </p:nvSpPr>
        <p:spPr>
          <a:xfrm>
            <a:off x="7130231" y="3223439"/>
            <a:ext cx="4450582" cy="3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Copy initialization/build scripts</a:t>
            </a:r>
            <a:endParaRPr sz="1799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8" name="Google Shape;1608;p151"/>
          <p:cNvSpPr txBox="1"/>
          <p:nvPr/>
        </p:nvSpPr>
        <p:spPr>
          <a:xfrm>
            <a:off x="7130231" y="3537781"/>
            <a:ext cx="4450582" cy="3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Run ‘</a:t>
            </a:r>
            <a:r>
              <a:rPr lang="en-US" sz="1799" dirty="0" err="1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postunpack.sh</a:t>
            </a:r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’ build script.</a:t>
            </a:r>
            <a:endParaRPr sz="1799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9" name="Google Shape;1609;p151"/>
          <p:cNvSpPr txBox="1"/>
          <p:nvPr/>
        </p:nvSpPr>
        <p:spPr>
          <a:xfrm>
            <a:off x="7130231" y="5420871"/>
            <a:ext cx="4450582" cy="3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Container’s </a:t>
            </a:r>
            <a:r>
              <a:rPr lang="en-US" sz="1799" dirty="0" err="1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entrypoint</a:t>
            </a:r>
            <a:endParaRPr sz="1799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0" name="Google Shape;1610;p151"/>
          <p:cNvSpPr txBox="1"/>
          <p:nvPr/>
        </p:nvSpPr>
        <p:spPr>
          <a:xfrm>
            <a:off x="7130231" y="5695925"/>
            <a:ext cx="4450582" cy="30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Starts application/server</a:t>
            </a:r>
            <a:endParaRPr sz="1799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3" name="Google Shape;1613;p151"/>
          <p:cNvSpPr txBox="1"/>
          <p:nvPr/>
        </p:nvSpPr>
        <p:spPr>
          <a:xfrm>
            <a:off x="96649" y="279645"/>
            <a:ext cx="5562351" cy="64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17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560EB-FF95-694E-AD23-8AC0495A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649" y="1269447"/>
            <a:ext cx="6947514" cy="5018141"/>
          </a:xfrm>
          <a:prstGeom prst="rect">
            <a:avLst/>
          </a:prstGeom>
        </p:spPr>
      </p:pic>
      <p:sp>
        <p:nvSpPr>
          <p:cNvPr id="22" name="Google Shape;1601;p151">
            <a:extLst>
              <a:ext uri="{FF2B5EF4-FFF2-40B4-BE49-F238E27FC236}">
                <a16:creationId xmlns:a16="http://schemas.microsoft.com/office/drawing/2014/main" id="{009EA5EB-05A5-1C4E-83F5-BB10D7C0A8A4}"/>
              </a:ext>
            </a:extLst>
          </p:cNvPr>
          <p:cNvSpPr/>
          <p:nvPr/>
        </p:nvSpPr>
        <p:spPr>
          <a:xfrm rot="10800000">
            <a:off x="478535" y="3593831"/>
            <a:ext cx="6453482" cy="212345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3" name="Google Shape;1602;p151">
            <a:extLst>
              <a:ext uri="{FF2B5EF4-FFF2-40B4-BE49-F238E27FC236}">
                <a16:creationId xmlns:a16="http://schemas.microsoft.com/office/drawing/2014/main" id="{6F5DE20B-B50C-B54E-9745-B43505827B88}"/>
              </a:ext>
            </a:extLst>
          </p:cNvPr>
          <p:cNvSpPr/>
          <p:nvPr/>
        </p:nvSpPr>
        <p:spPr>
          <a:xfrm rot="10800000">
            <a:off x="478536" y="3352160"/>
            <a:ext cx="6453484" cy="212345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4" name="Google Shape;1603;p151">
            <a:extLst>
              <a:ext uri="{FF2B5EF4-FFF2-40B4-BE49-F238E27FC236}">
                <a16:creationId xmlns:a16="http://schemas.microsoft.com/office/drawing/2014/main" id="{E23D3283-C362-E14F-ADA7-442DFA7858B8}"/>
              </a:ext>
            </a:extLst>
          </p:cNvPr>
          <p:cNvSpPr/>
          <p:nvPr/>
        </p:nvSpPr>
        <p:spPr>
          <a:xfrm rot="10800000">
            <a:off x="478533" y="5575181"/>
            <a:ext cx="6383820" cy="212345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5" name="Google Shape;1604;p151">
            <a:extLst>
              <a:ext uri="{FF2B5EF4-FFF2-40B4-BE49-F238E27FC236}">
                <a16:creationId xmlns:a16="http://schemas.microsoft.com/office/drawing/2014/main" id="{CC80D8FA-5024-F943-A2FD-2961D2E3B171}"/>
              </a:ext>
            </a:extLst>
          </p:cNvPr>
          <p:cNvSpPr/>
          <p:nvPr/>
        </p:nvSpPr>
        <p:spPr>
          <a:xfrm rot="10800000">
            <a:off x="478531" y="5816851"/>
            <a:ext cx="6383820" cy="212345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6" name="Google Shape;1605;p151">
            <a:extLst>
              <a:ext uri="{FF2B5EF4-FFF2-40B4-BE49-F238E27FC236}">
                <a16:creationId xmlns:a16="http://schemas.microsoft.com/office/drawing/2014/main" id="{C37B6964-3D56-4A4D-8CFF-79229C452416}"/>
              </a:ext>
            </a:extLst>
          </p:cNvPr>
          <p:cNvSpPr/>
          <p:nvPr/>
        </p:nvSpPr>
        <p:spPr>
          <a:xfrm rot="10800000">
            <a:off x="478537" y="2961418"/>
            <a:ext cx="6453485" cy="212345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7840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879F-5068-934F-A820-5505BE496A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951" y="2388570"/>
            <a:ext cx="2762750" cy="3657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Mainly used to ensure a series of directories exist and have the proper ownership/permissions configuration. </a:t>
            </a:r>
          </a:p>
          <a:p>
            <a:pPr lvl="0">
              <a:spcBef>
                <a:spcPts val="0"/>
              </a:spcBef>
              <a:buNone/>
            </a:pPr>
            <a:endParaRPr lang="en-US" dirty="0"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Every action action that requires ‘root’ privileges should be included here</a:t>
            </a:r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181C1-BA00-BD43-8D2E-EC5FD384F3C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07640" y="2388570"/>
            <a:ext cx="2764850" cy="3657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Container’s </a:t>
            </a:r>
            <a:r>
              <a:rPr lang="en-US" dirty="0" err="1">
                <a:ea typeface="Helvetica Neue"/>
                <a:cs typeface="Helvetica Neue"/>
                <a:sym typeface="Helvetica Neue"/>
              </a:rPr>
              <a:t>entrypoint</a:t>
            </a:r>
            <a:r>
              <a:rPr lang="en-US" dirty="0">
                <a:ea typeface="Helvetica Neue"/>
                <a:cs typeface="Helvetica Neue"/>
                <a:sym typeface="Helvetica Neue"/>
              </a:rPr>
              <a:t>. </a:t>
            </a:r>
            <a:br>
              <a:rPr lang="en-US" dirty="0">
                <a:ea typeface="Helvetica Neue"/>
                <a:cs typeface="Helvetica Neue"/>
                <a:sym typeface="Helvetica Neue"/>
              </a:rPr>
            </a:br>
            <a:br>
              <a:rPr lang="en-US" dirty="0">
                <a:ea typeface="Helvetica Neue"/>
                <a:cs typeface="Helvetica Neue"/>
                <a:sym typeface="Helvetica Neue"/>
              </a:rPr>
            </a:br>
            <a:r>
              <a:rPr lang="en-US" dirty="0">
                <a:ea typeface="Helvetica Neue"/>
                <a:cs typeface="Helvetica Neue"/>
                <a:sym typeface="Helvetica Neue"/>
              </a:rPr>
              <a:t>It allows to run any desired command using `docker-exec`.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When it’s used to initialize the container, it runs the </a:t>
            </a:r>
            <a:r>
              <a:rPr lang="en-US" b="1" dirty="0" err="1">
                <a:ea typeface="Helvetica Neue"/>
                <a:cs typeface="Helvetica Neue"/>
                <a:sym typeface="Helvetica Neue"/>
              </a:rPr>
              <a:t>setup.sh</a:t>
            </a:r>
            <a:r>
              <a:rPr lang="en-US" dirty="0">
                <a:ea typeface="Helvetica Neue"/>
                <a:cs typeface="Helvetica Neue"/>
                <a:sym typeface="Helvetica Neue"/>
              </a:rPr>
              <a:t> script before </a:t>
            </a:r>
            <a:r>
              <a:rPr lang="en-US" b="1" dirty="0" err="1">
                <a:ea typeface="Helvetica Neue"/>
                <a:cs typeface="Helvetica Neue"/>
                <a:sym typeface="Helvetica Neue"/>
              </a:rPr>
              <a:t>run.sh</a:t>
            </a:r>
            <a:endParaRPr lang="en-US" dirty="0">
              <a:ea typeface="Helvetica Neue"/>
              <a:cs typeface="Helvetica Neue"/>
              <a:sym typeface="Helvetica Neue"/>
            </a:endParaRPr>
          </a:p>
          <a:p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CC1C3D-1EFD-CE42-B455-4CA79954E8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68848" y="2388570"/>
            <a:ext cx="2762564" cy="3657600"/>
          </a:xfrm>
        </p:spPr>
        <p:txBody>
          <a:bodyPr/>
          <a:lstStyle/>
          <a:p>
            <a:r>
              <a:rPr lang="en-US" dirty="0">
                <a:ea typeface="Helvetica Neue"/>
                <a:cs typeface="Helvetica Neue"/>
                <a:sym typeface="Helvetica Neue"/>
              </a:rPr>
              <a:t>Configures the server/application so it’s ready to be started. The configuration will be based on the env. variables and files mounted by the user.</a:t>
            </a:r>
          </a:p>
          <a:p>
            <a:endParaRPr lang="es-ES" dirty="0"/>
          </a:p>
        </p:txBody>
      </p:sp>
      <p:sp>
        <p:nvSpPr>
          <p:cNvPr id="1631" name="Google Shape;1631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Bash Containers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F1EEB33-7716-6F49-B713-62E8AC2025F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88660" y="829464"/>
            <a:ext cx="10962687" cy="247743"/>
          </a:xfrm>
        </p:spPr>
        <p:txBody>
          <a:bodyPr/>
          <a:lstStyle/>
          <a:p>
            <a:r>
              <a:rPr lang="es-ES" dirty="0" err="1"/>
              <a:t>Structure</a:t>
            </a:r>
            <a:endParaRPr lang="es-ES" dirty="0"/>
          </a:p>
        </p:txBody>
      </p:sp>
      <p:sp>
        <p:nvSpPr>
          <p:cNvPr id="1632" name="Google Shape;1632;p152"/>
          <p:cNvSpPr txBox="1">
            <a:spLocks noGrp="1"/>
          </p:cNvSpPr>
          <p:nvPr>
            <p:ph type="body" sz="quarter" idx="21"/>
          </p:nvPr>
        </p:nvSpPr>
        <p:spPr>
          <a:xfrm>
            <a:off x="154950" y="1473616"/>
            <a:ext cx="2762564" cy="91440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</a:pPr>
            <a:r>
              <a:rPr lang="en-US" dirty="0" err="1"/>
              <a:t>postunpack.sh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C65051-7C42-3E4A-84F2-9B45255BCC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7639" y="1473616"/>
            <a:ext cx="2762564" cy="914400"/>
          </a:xfrm>
        </p:spPr>
        <p:txBody>
          <a:bodyPr/>
          <a:lstStyle/>
          <a:p>
            <a:pPr algn="ctr"/>
            <a:r>
              <a:rPr lang="es-ES" dirty="0" err="1"/>
              <a:t>entrypoint.sh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7A77E-ED38-AB4C-B4A5-ECE678D3A0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8848" y="1473616"/>
            <a:ext cx="2762564" cy="914400"/>
          </a:xfrm>
        </p:spPr>
        <p:txBody>
          <a:bodyPr/>
          <a:lstStyle/>
          <a:p>
            <a:pPr algn="ctr"/>
            <a:r>
              <a:rPr lang="es-ES" dirty="0" err="1"/>
              <a:t>setup.sh</a:t>
            </a:r>
            <a:endParaRPr lang="es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C78F4-58DB-2748-94EB-7E63A46328BE}"/>
              </a:ext>
            </a:extLst>
          </p:cNvPr>
          <p:cNvGrpSpPr/>
          <p:nvPr/>
        </p:nvGrpSpPr>
        <p:grpSpPr>
          <a:xfrm>
            <a:off x="9295628" y="1473616"/>
            <a:ext cx="2762564" cy="914400"/>
            <a:chOff x="9426261" y="1473616"/>
            <a:chExt cx="2762564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A7E8FF-8612-DD4D-AEF0-359E3DBC335E}"/>
                </a:ext>
              </a:extLst>
            </p:cNvPr>
            <p:cNvSpPr/>
            <p:nvPr/>
          </p:nvSpPr>
          <p:spPr>
            <a:xfrm>
              <a:off x="9426261" y="1473616"/>
              <a:ext cx="2762564" cy="914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dirty="0" err="1">
                  <a:solidFill>
                    <a:schemeClr val="bg1"/>
                  </a:solidFill>
                </a:rPr>
                <a:t>run.sh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E6398CBF-277B-5A4F-984B-ACE600C9D04E}"/>
                </a:ext>
              </a:extLst>
            </p:cNvPr>
            <p:cNvSpPr/>
            <p:nvPr/>
          </p:nvSpPr>
          <p:spPr>
            <a:xfrm rot="16200000">
              <a:off x="11915824" y="2115015"/>
              <a:ext cx="275409" cy="270593"/>
            </a:xfrm>
            <a:prstGeom prst="rtTriangle">
              <a:avLst/>
            </a:prstGeom>
            <a:solidFill>
              <a:srgbClr val="2D13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s-ES">
                <a:solidFill>
                  <a:schemeClr val="bg1"/>
                </a:solidFill>
              </a:endParaRPr>
            </a:p>
          </p:txBody>
        </p:sp>
      </p:grp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35375FD4-0877-0740-BDB6-B4D9FEEFFA12}"/>
              </a:ext>
            </a:extLst>
          </p:cNvPr>
          <p:cNvSpPr txBox="1">
            <a:spLocks/>
          </p:cNvSpPr>
          <p:nvPr/>
        </p:nvSpPr>
        <p:spPr bwMode="gray">
          <a:xfrm>
            <a:off x="9295628" y="2386083"/>
            <a:ext cx="2762564" cy="3657600"/>
          </a:xfrm>
          <a:prstGeom prst="rect">
            <a:avLst/>
          </a:prstGeom>
          <a:solidFill>
            <a:schemeClr val="bg2"/>
          </a:solidFill>
        </p:spPr>
        <p:txBody>
          <a:bodyPr vert="horz" lIns="182880" tIns="274320" rIns="18288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Helvetica Neue"/>
                <a:cs typeface="Helvetica Neue"/>
                <a:sym typeface="Helvetica Neue"/>
              </a:rPr>
              <a:t>Start the corresponding server/application.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02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645" name="Google Shape;1645;p153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Structure</a:t>
            </a:r>
            <a:endParaRPr/>
          </a:p>
        </p:txBody>
      </p:sp>
      <p:sp>
        <p:nvSpPr>
          <p:cNvPr id="1640" name="Google Shape;1640;p153"/>
          <p:cNvSpPr txBox="1"/>
          <p:nvPr/>
        </p:nvSpPr>
        <p:spPr>
          <a:xfrm>
            <a:off x="8752115" y="5630668"/>
            <a:ext cx="2708365" cy="2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/>
              <a:t>postunpack.sh</a:t>
            </a:r>
            <a:endParaRPr sz="1400" dirty="0"/>
          </a:p>
        </p:txBody>
      </p:sp>
      <p:sp>
        <p:nvSpPr>
          <p:cNvPr id="1642" name="Google Shape;1642;p153"/>
          <p:cNvSpPr txBox="1"/>
          <p:nvPr/>
        </p:nvSpPr>
        <p:spPr>
          <a:xfrm>
            <a:off x="317469" y="3460635"/>
            <a:ext cx="1268670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00" dirty="0">
                <a:solidFill>
                  <a:srgbClr val="EF4324"/>
                </a:solidFill>
                <a:ea typeface="Helvetica Neue"/>
                <a:cs typeface="Helvetica Neue"/>
                <a:sym typeface="Helvetica Neue"/>
              </a:rPr>
              <a:t>Specific service/app library</a:t>
            </a:r>
            <a:endParaRPr sz="1400" dirty="0">
              <a:solidFill>
                <a:srgbClr val="EF4324"/>
              </a:solidFill>
            </a:endParaRPr>
          </a:p>
        </p:txBody>
      </p:sp>
      <p:sp>
        <p:nvSpPr>
          <p:cNvPr id="1643" name="Google Shape;1643;p153"/>
          <p:cNvSpPr txBox="1"/>
          <p:nvPr/>
        </p:nvSpPr>
        <p:spPr>
          <a:xfrm>
            <a:off x="770942" y="2567686"/>
            <a:ext cx="1268670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00" dirty="0">
                <a:solidFill>
                  <a:srgbClr val="EF4324"/>
                </a:solidFill>
              </a:rPr>
              <a:t>Generic libraries</a:t>
            </a:r>
            <a:endParaRPr sz="1400" dirty="0">
              <a:solidFill>
                <a:srgbClr val="EF4324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6" name="Google Shape;1646;p153"/>
          <p:cNvSpPr txBox="1"/>
          <p:nvPr/>
        </p:nvSpPr>
        <p:spPr>
          <a:xfrm>
            <a:off x="402371" y="5091086"/>
            <a:ext cx="1337951" cy="98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rgbClr val="EF4324"/>
                </a:solidFill>
              </a:rPr>
              <a:t>Important for to retrieve logs on K8s</a:t>
            </a:r>
            <a:endParaRPr sz="1400" dirty="0">
              <a:solidFill>
                <a:srgbClr val="EF4324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0787-7AC6-4040-8B4A-8628C056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87" y="1323623"/>
            <a:ext cx="9187403" cy="4261735"/>
          </a:xfrm>
          <a:prstGeom prst="rect">
            <a:avLst/>
          </a:prstGeom>
        </p:spPr>
      </p:pic>
      <p:cxnSp>
        <p:nvCxnSpPr>
          <p:cNvPr id="15" name="Google Shape;1638;p153">
            <a:extLst>
              <a:ext uri="{FF2B5EF4-FFF2-40B4-BE49-F238E27FC236}">
                <a16:creationId xmlns:a16="http://schemas.microsoft.com/office/drawing/2014/main" id="{8DD659C2-2AF2-C247-9520-38AA2A601E9B}"/>
              </a:ext>
            </a:extLst>
          </p:cNvPr>
          <p:cNvCxnSpPr>
            <a:cxnSpLocks/>
          </p:cNvCxnSpPr>
          <p:nvPr/>
        </p:nvCxnSpPr>
        <p:spPr>
          <a:xfrm flipV="1">
            <a:off x="1920000" y="2387444"/>
            <a:ext cx="448731" cy="446537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639;p153">
            <a:extLst>
              <a:ext uri="{FF2B5EF4-FFF2-40B4-BE49-F238E27FC236}">
                <a16:creationId xmlns:a16="http://schemas.microsoft.com/office/drawing/2014/main" id="{F6DD1306-03C2-2D45-A4BC-7F2C5A6052F8}"/>
              </a:ext>
            </a:extLst>
          </p:cNvPr>
          <p:cNvCxnSpPr>
            <a:cxnSpLocks/>
          </p:cNvCxnSpPr>
          <p:nvPr/>
        </p:nvCxnSpPr>
        <p:spPr>
          <a:xfrm flipV="1">
            <a:off x="1698171" y="2630822"/>
            <a:ext cx="682882" cy="1039146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647;p153">
            <a:extLst>
              <a:ext uri="{FF2B5EF4-FFF2-40B4-BE49-F238E27FC236}">
                <a16:creationId xmlns:a16="http://schemas.microsoft.com/office/drawing/2014/main" id="{C86D13CC-943B-E24B-AC52-18C33AC2F54F}"/>
              </a:ext>
            </a:extLst>
          </p:cNvPr>
          <p:cNvCxnSpPr>
            <a:cxnSpLocks/>
          </p:cNvCxnSpPr>
          <p:nvPr/>
        </p:nvCxnSpPr>
        <p:spPr>
          <a:xfrm flipV="1">
            <a:off x="1740322" y="5241217"/>
            <a:ext cx="628409" cy="240311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110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656" name="Google Shape;1656;p154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Structure</a:t>
            </a:r>
            <a:endParaRPr/>
          </a:p>
        </p:txBody>
      </p:sp>
      <p:sp>
        <p:nvSpPr>
          <p:cNvPr id="1654" name="Google Shape;1654;p154"/>
          <p:cNvSpPr txBox="1"/>
          <p:nvPr/>
        </p:nvSpPr>
        <p:spPr>
          <a:xfrm>
            <a:off x="8377646" y="5680394"/>
            <a:ext cx="2037458" cy="2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/>
              <a:t>entrypoint.sh</a:t>
            </a:r>
            <a:endParaRPr sz="1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5F3CE-6C56-A145-A25B-BB403B16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61" y="935701"/>
            <a:ext cx="6558607" cy="5215065"/>
          </a:xfrm>
          <a:prstGeom prst="rect">
            <a:avLst/>
          </a:prstGeom>
        </p:spPr>
      </p:pic>
      <p:sp>
        <p:nvSpPr>
          <p:cNvPr id="13" name="Google Shape;1657;p154">
            <a:extLst>
              <a:ext uri="{FF2B5EF4-FFF2-40B4-BE49-F238E27FC236}">
                <a16:creationId xmlns:a16="http://schemas.microsoft.com/office/drawing/2014/main" id="{93C4D7C0-C1B4-9546-9536-12F86CDB304B}"/>
              </a:ext>
            </a:extLst>
          </p:cNvPr>
          <p:cNvSpPr/>
          <p:nvPr/>
        </p:nvSpPr>
        <p:spPr>
          <a:xfrm rot="10800000">
            <a:off x="2203269" y="4136570"/>
            <a:ext cx="4556469" cy="1251444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2382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672" name="Google Shape;1672;p155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Structure</a:t>
            </a:r>
            <a:endParaRPr/>
          </a:p>
        </p:txBody>
      </p:sp>
      <p:sp>
        <p:nvSpPr>
          <p:cNvPr id="1667" name="Google Shape;1667;p155"/>
          <p:cNvSpPr txBox="1"/>
          <p:nvPr/>
        </p:nvSpPr>
        <p:spPr>
          <a:xfrm>
            <a:off x="9695074" y="5431278"/>
            <a:ext cx="1268670" cy="2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/>
              <a:t>setup.sh</a:t>
            </a:r>
            <a:endParaRPr sz="1400" dirty="0"/>
          </a:p>
        </p:txBody>
      </p:sp>
      <p:sp>
        <p:nvSpPr>
          <p:cNvPr id="1670" name="Google Shape;1670;p155"/>
          <p:cNvSpPr txBox="1"/>
          <p:nvPr/>
        </p:nvSpPr>
        <p:spPr>
          <a:xfrm>
            <a:off x="495170" y="2979442"/>
            <a:ext cx="1190990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rgbClr val="EF4324"/>
                </a:solidFill>
              </a:rPr>
              <a:t>Validate env. variables setup</a:t>
            </a:r>
            <a:endParaRPr sz="1400" dirty="0">
              <a:solidFill>
                <a:srgbClr val="EF4324"/>
              </a:solidFill>
            </a:endParaRPr>
          </a:p>
        </p:txBody>
      </p:sp>
      <p:sp>
        <p:nvSpPr>
          <p:cNvPr id="1666" name="Google Shape;1666;p155"/>
          <p:cNvSpPr txBox="1"/>
          <p:nvPr/>
        </p:nvSpPr>
        <p:spPr>
          <a:xfrm>
            <a:off x="190539" y="4454039"/>
            <a:ext cx="1277742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>
                <a:solidFill>
                  <a:srgbClr val="EF4324"/>
                </a:solidFill>
              </a:rPr>
              <a:t>Initialise</a:t>
            </a:r>
            <a:r>
              <a:rPr lang="en-US" sz="1400" dirty="0">
                <a:solidFill>
                  <a:srgbClr val="EF4324"/>
                </a:solidFill>
              </a:rPr>
              <a:t> app/server</a:t>
            </a:r>
            <a:endParaRPr sz="1400" dirty="0">
              <a:solidFill>
                <a:srgbClr val="EF4324"/>
              </a:solidFill>
            </a:endParaRPr>
          </a:p>
        </p:txBody>
      </p:sp>
      <p:sp>
        <p:nvSpPr>
          <p:cNvPr id="1664" name="Google Shape;1664;p155"/>
          <p:cNvSpPr txBox="1"/>
          <p:nvPr/>
        </p:nvSpPr>
        <p:spPr>
          <a:xfrm>
            <a:off x="193474" y="5258973"/>
            <a:ext cx="1190990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rgbClr val="EF4324"/>
                </a:solidFill>
              </a:rPr>
              <a:t>Run custom scripts</a:t>
            </a:r>
            <a:endParaRPr sz="1400" dirty="0">
              <a:solidFill>
                <a:srgbClr val="EF4324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8C2D3-BEA2-2A4C-8A43-16323431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32" y="935701"/>
            <a:ext cx="6940723" cy="5207666"/>
          </a:xfrm>
          <a:prstGeom prst="rect">
            <a:avLst/>
          </a:prstGeom>
        </p:spPr>
      </p:pic>
      <p:cxnSp>
        <p:nvCxnSpPr>
          <p:cNvPr id="14" name="Google Shape;1669;p155">
            <a:extLst>
              <a:ext uri="{FF2B5EF4-FFF2-40B4-BE49-F238E27FC236}">
                <a16:creationId xmlns:a16="http://schemas.microsoft.com/office/drawing/2014/main" id="{4D814650-8CA5-5549-8581-669790311258}"/>
              </a:ext>
            </a:extLst>
          </p:cNvPr>
          <p:cNvCxnSpPr>
            <a:cxnSpLocks/>
          </p:cNvCxnSpPr>
          <p:nvPr/>
        </p:nvCxnSpPr>
        <p:spPr>
          <a:xfrm>
            <a:off x="1748944" y="3568314"/>
            <a:ext cx="1213184" cy="574088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665;p155">
            <a:extLst>
              <a:ext uri="{FF2B5EF4-FFF2-40B4-BE49-F238E27FC236}">
                <a16:creationId xmlns:a16="http://schemas.microsoft.com/office/drawing/2014/main" id="{3AB69961-9DAB-5546-B1D0-5C4578D8F065}"/>
              </a:ext>
            </a:extLst>
          </p:cNvPr>
          <p:cNvCxnSpPr>
            <a:cxnSpLocks/>
            <a:stCxn id="1666" idx="3"/>
          </p:cNvCxnSpPr>
          <p:nvPr/>
        </p:nvCxnSpPr>
        <p:spPr>
          <a:xfrm>
            <a:off x="1468281" y="4760559"/>
            <a:ext cx="1493847" cy="613040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663;p155">
            <a:extLst>
              <a:ext uri="{FF2B5EF4-FFF2-40B4-BE49-F238E27FC236}">
                <a16:creationId xmlns:a16="http://schemas.microsoft.com/office/drawing/2014/main" id="{574EB016-A9AF-694C-A9D4-E91BAC36290F}"/>
              </a:ext>
            </a:extLst>
          </p:cNvPr>
          <p:cNvCxnSpPr>
            <a:cxnSpLocks/>
          </p:cNvCxnSpPr>
          <p:nvPr/>
        </p:nvCxnSpPr>
        <p:spPr>
          <a:xfrm>
            <a:off x="1384464" y="5565493"/>
            <a:ext cx="1577664" cy="208290"/>
          </a:xfrm>
          <a:prstGeom prst="straightConnector1">
            <a:avLst/>
          </a:prstGeom>
          <a:noFill/>
          <a:ln w="28575" cap="flat" cmpd="sng">
            <a:solidFill>
              <a:srgbClr val="EF432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109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Bash Containers</a:t>
            </a:r>
            <a:endParaRPr/>
          </a:p>
        </p:txBody>
      </p:sp>
      <p:sp>
        <p:nvSpPr>
          <p:cNvPr id="1681" name="Google Shape;1681;p156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Structure</a:t>
            </a:r>
            <a:endParaRPr/>
          </a:p>
        </p:txBody>
      </p:sp>
      <p:sp>
        <p:nvSpPr>
          <p:cNvPr id="1679" name="Google Shape;1679;p156"/>
          <p:cNvSpPr txBox="1"/>
          <p:nvPr/>
        </p:nvSpPr>
        <p:spPr>
          <a:xfrm>
            <a:off x="10009750" y="5911955"/>
            <a:ext cx="1141803" cy="26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/>
              <a:t>run.sh</a:t>
            </a:r>
            <a:endParaRPr sz="1400" dirty="0"/>
          </a:p>
        </p:txBody>
      </p:sp>
      <p:sp>
        <p:nvSpPr>
          <p:cNvPr id="1683" name="Google Shape;1683;p156"/>
          <p:cNvSpPr txBox="1"/>
          <p:nvPr/>
        </p:nvSpPr>
        <p:spPr>
          <a:xfrm>
            <a:off x="1105880" y="3547506"/>
            <a:ext cx="1268670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rgbClr val="EF4324"/>
                </a:solidFill>
              </a:rPr>
              <a:t>User custom flags</a:t>
            </a:r>
            <a:endParaRPr sz="1400" dirty="0">
              <a:solidFill>
                <a:srgbClr val="EF43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58E995-8464-004F-8EAA-A5B81F79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64" y="811830"/>
            <a:ext cx="8599042" cy="4954526"/>
          </a:xfrm>
          <a:prstGeom prst="rect">
            <a:avLst/>
          </a:prstGeom>
        </p:spPr>
      </p:pic>
      <p:sp>
        <p:nvSpPr>
          <p:cNvPr id="11" name="Google Shape;1682;p156">
            <a:extLst>
              <a:ext uri="{FF2B5EF4-FFF2-40B4-BE49-F238E27FC236}">
                <a16:creationId xmlns:a16="http://schemas.microsoft.com/office/drawing/2014/main" id="{28394EDD-F70D-5843-BDB9-28CEB7DDFF77}"/>
              </a:ext>
            </a:extLst>
          </p:cNvPr>
          <p:cNvSpPr/>
          <p:nvPr/>
        </p:nvSpPr>
        <p:spPr>
          <a:xfrm rot="10800000">
            <a:off x="2626723" y="3500272"/>
            <a:ext cx="8241573" cy="740802"/>
          </a:xfrm>
          <a:prstGeom prst="rect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2671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1830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Basic CLI </a:t>
            </a:r>
            <a:r>
              <a:rPr lang="es-ES" dirty="0" err="1"/>
              <a:t>Exercises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s-ES" sz="2400" b="1" dirty="0"/>
          </a:p>
          <a:p>
            <a:pPr>
              <a:buFont typeface="Arial" panose="020B0604020202020204" pitchFamily="34" charset="0"/>
              <a:buNone/>
            </a:pPr>
            <a:r>
              <a:rPr lang="es-ES" sz="2400" b="1" dirty="0" err="1"/>
              <a:t>Using</a:t>
            </a:r>
            <a:r>
              <a:rPr lang="es-ES" sz="2400" b="1" dirty="0"/>
              <a:t> “</a:t>
            </a:r>
            <a:r>
              <a:rPr lang="es-ES" sz="2400" b="1" dirty="0" err="1"/>
              <a:t>docker</a:t>
            </a:r>
            <a:r>
              <a:rPr lang="es-ES" sz="2400" b="1" dirty="0"/>
              <a:t> run”</a:t>
            </a:r>
            <a:endParaRPr lang="es-ES" sz="2400" dirty="0"/>
          </a:p>
          <a:p>
            <a:pPr lvl="1"/>
            <a:r>
              <a:rPr lang="es-ES" sz="2000" dirty="0" err="1"/>
              <a:t>Exercise</a:t>
            </a:r>
            <a:r>
              <a:rPr lang="es-ES" sz="2000" dirty="0"/>
              <a:t> 1: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to </a:t>
            </a:r>
            <a:r>
              <a:rPr lang="es-ES" sz="2000" dirty="0" err="1"/>
              <a:t>override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entrypoint</a:t>
            </a:r>
            <a:r>
              <a:rPr lang="es-ES" sz="2000" dirty="0"/>
              <a:t> of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existing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endParaRPr lang="es-ES" sz="2000" dirty="0"/>
          </a:p>
          <a:p>
            <a:pPr lvl="1"/>
            <a:r>
              <a:rPr lang="es-ES" sz="2000" dirty="0" err="1"/>
              <a:t>Exercise</a:t>
            </a:r>
            <a:r>
              <a:rPr lang="es-ES" sz="2000" dirty="0"/>
              <a:t> 2: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to </a:t>
            </a:r>
            <a:r>
              <a:rPr lang="es-ES" sz="2000" dirty="0" err="1"/>
              <a:t>change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user</a:t>
            </a:r>
            <a:r>
              <a:rPr lang="es-ES" sz="2000" dirty="0"/>
              <a:t> </a:t>
            </a:r>
            <a:r>
              <a:rPr lang="es-ES" sz="2000" dirty="0" err="1"/>
              <a:t>that</a:t>
            </a:r>
            <a:r>
              <a:rPr lang="es-ES" sz="2000" dirty="0"/>
              <a:t> </a:t>
            </a:r>
            <a:r>
              <a:rPr lang="es-ES" sz="2000" dirty="0" err="1"/>
              <a:t>will</a:t>
            </a:r>
            <a:r>
              <a:rPr lang="es-ES" sz="2000" dirty="0"/>
              <a:t> </a:t>
            </a:r>
            <a:r>
              <a:rPr lang="es-ES" sz="2000" dirty="0" err="1"/>
              <a:t>execute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container</a:t>
            </a:r>
            <a:endParaRPr lang="es-ES" sz="2400" b="1" dirty="0"/>
          </a:p>
          <a:p>
            <a:pPr>
              <a:buNone/>
            </a:pPr>
            <a:r>
              <a:rPr lang="es-ES" sz="2400" b="1" dirty="0" err="1"/>
              <a:t>Using</a:t>
            </a:r>
            <a:r>
              <a:rPr lang="es-ES" sz="2400" b="1" dirty="0"/>
              <a:t> “</a:t>
            </a:r>
            <a:r>
              <a:rPr lang="es-ES" sz="2400" b="1" dirty="0" err="1"/>
              <a:t>docker</a:t>
            </a:r>
            <a:r>
              <a:rPr lang="es-ES" sz="2400" b="1" dirty="0"/>
              <a:t> </a:t>
            </a:r>
            <a:r>
              <a:rPr lang="es-ES" sz="2400" b="1" dirty="0" err="1"/>
              <a:t>build</a:t>
            </a:r>
            <a:r>
              <a:rPr lang="es-ES" sz="2400" b="1" dirty="0"/>
              <a:t>”</a:t>
            </a:r>
            <a:endParaRPr lang="es-ES" sz="2400" dirty="0"/>
          </a:p>
          <a:p>
            <a:pPr lvl="1"/>
            <a:r>
              <a:rPr lang="es-ES" sz="2000" dirty="0" err="1"/>
              <a:t>Exercise</a:t>
            </a:r>
            <a:r>
              <a:rPr lang="es-ES" sz="2000" dirty="0"/>
              <a:t> 3: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to </a:t>
            </a:r>
            <a:r>
              <a:rPr lang="es-ES" sz="2000" dirty="0" err="1"/>
              <a:t>build</a:t>
            </a:r>
            <a:r>
              <a:rPr lang="es-ES" sz="2000" dirty="0"/>
              <a:t>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 in a </a:t>
            </a:r>
            <a:r>
              <a:rPr lang="es-ES" sz="2000" dirty="0" err="1"/>
              <a:t>given</a:t>
            </a:r>
            <a:r>
              <a:rPr lang="es-ES" sz="2000" dirty="0"/>
              <a:t> </a:t>
            </a:r>
            <a:r>
              <a:rPr lang="es-ES" sz="2000" dirty="0" err="1"/>
              <a:t>context</a:t>
            </a:r>
            <a:r>
              <a:rPr lang="es-ES" sz="2000" dirty="0"/>
              <a:t>, </a:t>
            </a:r>
            <a:r>
              <a:rPr lang="es-ES" sz="2000" dirty="0" err="1"/>
              <a:t>but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a </a:t>
            </a:r>
            <a:r>
              <a:rPr lang="es-ES" sz="2000" dirty="0" err="1"/>
              <a:t>Dockerfile</a:t>
            </a:r>
            <a:r>
              <a:rPr lang="es-ES" sz="2000" dirty="0"/>
              <a:t> </a:t>
            </a:r>
            <a:r>
              <a:rPr lang="es-ES" sz="2000" dirty="0" err="1"/>
              <a:t>from</a:t>
            </a:r>
            <a:r>
              <a:rPr lang="es-ES" sz="2000" dirty="0"/>
              <a:t> a </a:t>
            </a:r>
            <a:r>
              <a:rPr lang="es-ES" sz="2000" dirty="0" err="1"/>
              <a:t>different</a:t>
            </a:r>
            <a:r>
              <a:rPr lang="es-ES" sz="2000" dirty="0"/>
              <a:t> </a:t>
            </a:r>
            <a:r>
              <a:rPr lang="es-ES" sz="2000" dirty="0" err="1"/>
              <a:t>location</a:t>
            </a:r>
            <a:endParaRPr lang="es-ES" sz="2000" dirty="0"/>
          </a:p>
          <a:p>
            <a:pPr lvl="1"/>
            <a:r>
              <a:rPr lang="es-ES" sz="2000" dirty="0" err="1"/>
              <a:t>Exercise</a:t>
            </a:r>
            <a:r>
              <a:rPr lang="es-ES" sz="2000" dirty="0"/>
              <a:t> 4: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to ignore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cached</a:t>
            </a:r>
            <a:r>
              <a:rPr lang="es-ES" sz="2000" dirty="0"/>
              <a:t> </a:t>
            </a:r>
            <a:r>
              <a:rPr lang="es-ES" sz="2000" dirty="0" err="1"/>
              <a:t>layers</a:t>
            </a:r>
            <a:r>
              <a:rPr lang="es-ES" sz="2000" dirty="0"/>
              <a:t> </a:t>
            </a:r>
            <a:r>
              <a:rPr lang="es-ES" sz="2000" dirty="0" err="1"/>
              <a:t>when</a:t>
            </a:r>
            <a:r>
              <a:rPr lang="es-ES" sz="2000" dirty="0"/>
              <a:t> </a:t>
            </a:r>
            <a:r>
              <a:rPr lang="es-ES" sz="2000" dirty="0" err="1"/>
              <a:t>building</a:t>
            </a:r>
            <a:r>
              <a:rPr lang="es-ES" sz="2000" dirty="0"/>
              <a:t>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endParaRPr lang="es-ES" sz="2000" dirty="0"/>
          </a:p>
          <a:p>
            <a:pPr>
              <a:buNone/>
            </a:pPr>
            <a:r>
              <a:rPr lang="es-ES" sz="2400" b="1" dirty="0" err="1"/>
              <a:t>Using</a:t>
            </a:r>
            <a:r>
              <a:rPr lang="es-ES" sz="2400" b="1" dirty="0"/>
              <a:t> “</a:t>
            </a:r>
            <a:r>
              <a:rPr lang="es-ES" sz="2400" b="1" dirty="0" err="1"/>
              <a:t>docker-compose</a:t>
            </a:r>
            <a:r>
              <a:rPr lang="es-ES" sz="2400" b="1" dirty="0"/>
              <a:t>”</a:t>
            </a:r>
            <a:endParaRPr lang="es-ES" sz="2400" dirty="0"/>
          </a:p>
          <a:p>
            <a:pPr lvl="1"/>
            <a:r>
              <a:rPr lang="es-ES" sz="2000" dirty="0" err="1"/>
              <a:t>Exercise</a:t>
            </a:r>
            <a:r>
              <a:rPr lang="es-ES" sz="2000" dirty="0"/>
              <a:t> 5: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Find the way to define in a docker-</a:t>
            </a:r>
            <a:r>
              <a:rPr lang="en-US" sz="2000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compose.yml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that an image must be built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556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1: The "forgotten" </a:t>
            </a:r>
            <a:r>
              <a:rPr lang="en-US" sz="2400" b="1" dirty="0" err="1"/>
              <a:t>Dockerfile</a:t>
            </a:r>
            <a:r>
              <a:rPr lang="en-US" sz="2400" b="1" dirty="0"/>
              <a:t> instructions</a:t>
            </a:r>
          </a:p>
          <a:p>
            <a:pPr>
              <a:buFont typeface="Arial" panose="020B0604020202020204" pitchFamily="34" charset="0"/>
              <a:buNone/>
            </a:pPr>
            <a:endParaRPr lang="es-ES" sz="2400" dirty="0"/>
          </a:p>
          <a:p>
            <a:pPr lvl="1"/>
            <a:r>
              <a:rPr lang="en-US" sz="2000" dirty="0"/>
              <a:t>There are some </a:t>
            </a:r>
            <a:r>
              <a:rPr lang="en-US" sz="2000" dirty="0" err="1"/>
              <a:t>Dockerfile</a:t>
            </a:r>
            <a:r>
              <a:rPr lang="en-US" sz="2000" dirty="0"/>
              <a:t> instructions that we did not explain</a:t>
            </a:r>
            <a:endParaRPr lang="es-E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ARG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ONBUILD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STOPSIGNAL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HEALTHCHECK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SHELL</a:t>
            </a:r>
          </a:p>
          <a:p>
            <a:pPr lvl="1"/>
            <a:r>
              <a:rPr lang="en-US" dirty="0">
                <a:ea typeface="Helvetica Neue"/>
                <a:cs typeface="Helvetica Neue"/>
                <a:sym typeface="Helvetica Neue"/>
              </a:rPr>
              <a:t>Find and explain examples where these instructions are useful </a:t>
            </a:r>
          </a:p>
          <a:p>
            <a:pPr marL="1143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endParaRPr lang="en-US" sz="1800" dirty="0">
              <a:ea typeface="Helvetica Neue"/>
              <a:cs typeface="Helvetica Neue"/>
              <a:sym typeface="Helvetica Neue"/>
            </a:endParaRPr>
          </a:p>
          <a:p>
            <a:pPr marL="1143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None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(NOTE: we DON'T mean an example where ALL OF THEM are used)</a:t>
            </a:r>
          </a:p>
        </p:txBody>
      </p:sp>
    </p:spTree>
    <p:extLst>
      <p:ext uri="{BB962C8B-B14F-4D97-AF65-F5344CB8AC3E}">
        <p14:creationId xmlns:p14="http://schemas.microsoft.com/office/powerpoint/2010/main" val="1708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2: </a:t>
            </a:r>
            <a:r>
              <a:rPr lang="es-ES" sz="2400" b="1" dirty="0" err="1"/>
              <a:t>Multi-stage</a:t>
            </a:r>
            <a:r>
              <a:rPr lang="es-ES" sz="2400" b="1" dirty="0"/>
              <a:t> </a:t>
            </a:r>
            <a:r>
              <a:rPr lang="es-ES" sz="2400" b="1" dirty="0" err="1"/>
              <a:t>build</a:t>
            </a:r>
            <a:endParaRPr lang="es-ES" sz="2400" b="1" dirty="0"/>
          </a:p>
          <a:p>
            <a:pPr>
              <a:buNone/>
            </a:pPr>
            <a:endParaRPr lang="es-ES" sz="2400" dirty="0"/>
          </a:p>
          <a:p>
            <a:pPr lvl="1"/>
            <a:r>
              <a:rPr lang="es-ES" sz="2000" dirty="0" err="1"/>
              <a:t>Create</a:t>
            </a:r>
            <a:r>
              <a:rPr lang="es-ES" sz="2000" dirty="0"/>
              <a:t> a </a:t>
            </a:r>
            <a:r>
              <a:rPr lang="es-ES" sz="2000" dirty="0" err="1"/>
              <a:t>Dockerfile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i="1" dirty="0"/>
              <a:t>at </a:t>
            </a:r>
            <a:r>
              <a:rPr lang="es-ES" sz="2000" i="1" dirty="0" err="1"/>
              <a:t>least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following</a:t>
            </a:r>
            <a:r>
              <a:rPr lang="es-ES" sz="2000" dirty="0"/>
              <a:t> </a:t>
            </a:r>
            <a:r>
              <a:rPr lang="es-ES" sz="2000" dirty="0" err="1"/>
              <a:t>stages</a:t>
            </a:r>
            <a:r>
              <a:rPr lang="es-ES" sz="2000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A </a:t>
            </a:r>
            <a:r>
              <a:rPr lang="es-ES" sz="1800" dirty="0" err="1"/>
              <a:t>download</a:t>
            </a:r>
            <a:r>
              <a:rPr lang="es-ES" sz="1800" dirty="0"/>
              <a:t>/clone </a:t>
            </a:r>
            <a:r>
              <a:rPr lang="es-ES" sz="1800" dirty="0" err="1"/>
              <a:t>source</a:t>
            </a:r>
            <a:r>
              <a:rPr lang="es-ES" sz="1800" dirty="0"/>
              <a:t> </a:t>
            </a:r>
            <a:r>
              <a:rPr lang="es-ES" sz="1800" dirty="0" err="1"/>
              <a:t>code</a:t>
            </a:r>
            <a:r>
              <a:rPr lang="es-ES" sz="1800" dirty="0"/>
              <a:t> </a:t>
            </a:r>
            <a:r>
              <a:rPr lang="es-ES" sz="1800" dirty="0" err="1"/>
              <a:t>stage</a:t>
            </a:r>
            <a:endParaRPr lang="es-ES" sz="18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A </a:t>
            </a:r>
            <a:r>
              <a:rPr lang="es-ES" sz="1800" dirty="0" err="1"/>
              <a:t>build</a:t>
            </a:r>
            <a:r>
              <a:rPr lang="es-ES" sz="1800" dirty="0"/>
              <a:t>/compile </a:t>
            </a:r>
            <a:r>
              <a:rPr lang="es-ES" sz="1800" dirty="0" err="1"/>
              <a:t>stage</a:t>
            </a:r>
            <a:endParaRPr lang="es-ES" sz="18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A </a:t>
            </a:r>
            <a:r>
              <a:rPr lang="es-ES" sz="1800" dirty="0" err="1"/>
              <a:t>runtime</a:t>
            </a:r>
            <a:r>
              <a:rPr lang="es-ES" sz="1800" dirty="0"/>
              <a:t> </a:t>
            </a:r>
            <a:r>
              <a:rPr lang="es-ES" sz="1800" dirty="0" err="1"/>
              <a:t>stage</a:t>
            </a:r>
            <a:endParaRPr lang="es-ES" sz="1800" dirty="0"/>
          </a:p>
          <a:p>
            <a:pPr lvl="1"/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resulting</a:t>
            </a:r>
            <a:r>
              <a:rPr lang="es-ES" sz="2000" dirty="0"/>
              <a:t> </a:t>
            </a:r>
            <a:r>
              <a:rPr lang="es-ES" sz="2000" dirty="0" err="1"/>
              <a:t>Dockerfile</a:t>
            </a:r>
            <a:r>
              <a:rPr lang="es-ES" sz="2000" dirty="0"/>
              <a:t> </a:t>
            </a:r>
            <a:r>
              <a:rPr lang="es-ES" sz="2000" dirty="0" err="1"/>
              <a:t>should</a:t>
            </a:r>
            <a:r>
              <a:rPr lang="es-ES" sz="2000" dirty="0"/>
              <a:t> </a:t>
            </a:r>
            <a:r>
              <a:rPr lang="es-ES" sz="2000" dirty="0" err="1"/>
              <a:t>build</a:t>
            </a:r>
            <a:r>
              <a:rPr lang="es-ES" sz="2000" dirty="0"/>
              <a:t> </a:t>
            </a:r>
            <a:r>
              <a:rPr lang="es-ES" sz="2000" dirty="0">
                <a:hlinkClick r:id="rId2"/>
              </a:rPr>
              <a:t>Hugo</a:t>
            </a:r>
            <a:r>
              <a:rPr lang="es-ES" sz="2000" dirty="0"/>
              <a:t> </a:t>
            </a:r>
            <a:r>
              <a:rPr lang="es-ES" sz="2000" dirty="0" err="1"/>
              <a:t>from</a:t>
            </a:r>
            <a:r>
              <a:rPr lang="es-ES" sz="2000" dirty="0"/>
              <a:t> </a:t>
            </a:r>
            <a:r>
              <a:rPr lang="es-ES" sz="2000" dirty="0" err="1"/>
              <a:t>source</a:t>
            </a:r>
            <a:r>
              <a:rPr lang="es-ES" sz="2000" dirty="0"/>
              <a:t>, </a:t>
            </a:r>
            <a:r>
              <a:rPr lang="es-ES" sz="2000" dirty="0" err="1"/>
              <a:t>generate</a:t>
            </a:r>
            <a:r>
              <a:rPr lang="es-ES" sz="2000" dirty="0"/>
              <a:t> a </a:t>
            </a:r>
            <a:r>
              <a:rPr lang="es-ES" sz="2000" dirty="0" err="1"/>
              <a:t>static</a:t>
            </a:r>
            <a:r>
              <a:rPr lang="es-ES" sz="2000" dirty="0"/>
              <a:t> </a:t>
            </a:r>
            <a:r>
              <a:rPr lang="es-ES" sz="2000" dirty="0" err="1"/>
              <a:t>site</a:t>
            </a:r>
            <a:r>
              <a:rPr lang="es-ES" sz="2000" dirty="0"/>
              <a:t> and </a:t>
            </a:r>
            <a:r>
              <a:rPr lang="es-ES" sz="2000" dirty="0" err="1"/>
              <a:t>serve</a:t>
            </a:r>
            <a:r>
              <a:rPr lang="es-ES" sz="2000" dirty="0"/>
              <a:t> </a:t>
            </a:r>
            <a:r>
              <a:rPr lang="es-ES" sz="2000" dirty="0" err="1"/>
              <a:t>it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Bitnami</a:t>
            </a:r>
            <a:r>
              <a:rPr lang="es-ES" sz="2000" dirty="0"/>
              <a:t> </a:t>
            </a:r>
            <a:r>
              <a:rPr lang="es-ES" sz="2000" dirty="0" err="1"/>
              <a:t>Nginx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endParaRPr lang="es-ES" sz="2000" dirty="0"/>
          </a:p>
          <a:p>
            <a:pPr lvl="1"/>
            <a:r>
              <a:rPr lang="es-ES" sz="2000" dirty="0" err="1"/>
              <a:t>Tips</a:t>
            </a:r>
            <a:r>
              <a:rPr lang="es-ES" sz="2000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‘</a:t>
            </a:r>
            <a:r>
              <a:rPr lang="es-ES" sz="1800" dirty="0" err="1"/>
              <a:t>bitnami</a:t>
            </a:r>
            <a:r>
              <a:rPr lang="es-ES" sz="1800" dirty="0"/>
              <a:t>/</a:t>
            </a:r>
            <a:r>
              <a:rPr lang="es-ES" sz="1800" dirty="0" err="1"/>
              <a:t>minideb</a:t>
            </a:r>
            <a:r>
              <a:rPr lang="es-ES" sz="1800" dirty="0"/>
              <a:t>’ </a:t>
            </a:r>
            <a:r>
              <a:rPr lang="es-ES" sz="1800" dirty="0" err="1"/>
              <a:t>is</a:t>
            </a:r>
            <a:r>
              <a:rPr lang="es-ES" sz="1800" dirty="0"/>
              <a:t> a </a:t>
            </a:r>
            <a:r>
              <a:rPr lang="es-ES" sz="1800" dirty="0" err="1"/>
              <a:t>good</a:t>
            </a:r>
            <a:r>
              <a:rPr lang="es-ES" sz="1800" dirty="0"/>
              <a:t> </a:t>
            </a:r>
            <a:r>
              <a:rPr lang="es-ES" sz="1800" dirty="0" err="1"/>
              <a:t>starting</a:t>
            </a:r>
            <a:r>
              <a:rPr lang="es-ES" sz="1800" dirty="0"/>
              <a:t> </a:t>
            </a:r>
            <a:r>
              <a:rPr lang="es-ES" sz="1800" dirty="0" err="1"/>
              <a:t>point</a:t>
            </a:r>
            <a:endParaRPr lang="es-ES" sz="18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 err="1"/>
              <a:t>You</a:t>
            </a:r>
            <a:r>
              <a:rPr lang="es-ES" sz="1800" dirty="0"/>
              <a:t> can use `</a:t>
            </a:r>
            <a:r>
              <a:rPr lang="es-ES" sz="1800" dirty="0" err="1"/>
              <a:t>go</a:t>
            </a:r>
            <a:r>
              <a:rPr lang="es-ES" sz="1800" dirty="0"/>
              <a:t> </a:t>
            </a:r>
            <a:r>
              <a:rPr lang="es-ES" sz="1800" dirty="0" err="1"/>
              <a:t>build</a:t>
            </a:r>
            <a:r>
              <a:rPr lang="es-ES" sz="1800" dirty="0"/>
              <a:t> –o </a:t>
            </a:r>
            <a:r>
              <a:rPr lang="es-ES" sz="1800" dirty="0" err="1"/>
              <a:t>path</a:t>
            </a:r>
            <a:r>
              <a:rPr lang="es-ES" sz="1800" dirty="0"/>
              <a:t>/to/</a:t>
            </a:r>
            <a:r>
              <a:rPr lang="es-ES" sz="1800" dirty="0" err="1"/>
              <a:t>hugo</a:t>
            </a:r>
            <a:r>
              <a:rPr lang="es-ES" sz="1800" dirty="0"/>
              <a:t>/</a:t>
            </a:r>
            <a:r>
              <a:rPr lang="es-ES" sz="1800" dirty="0" err="1"/>
              <a:t>bin</a:t>
            </a:r>
            <a:r>
              <a:rPr lang="es-ES" sz="1800" dirty="0"/>
              <a:t>` to </a:t>
            </a:r>
            <a:r>
              <a:rPr lang="es-ES" sz="1800" dirty="0" err="1"/>
              <a:t>specify</a:t>
            </a:r>
            <a:r>
              <a:rPr lang="es-ES" sz="1800" dirty="0"/>
              <a:t> </a:t>
            </a:r>
            <a:r>
              <a:rPr lang="es-ES" sz="1800" dirty="0" err="1"/>
              <a:t>where</a:t>
            </a:r>
            <a:r>
              <a:rPr lang="es-ES" sz="1800" dirty="0"/>
              <a:t> to </a:t>
            </a:r>
            <a:r>
              <a:rPr lang="es-ES" sz="1800" dirty="0" err="1"/>
              <a:t>create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output </a:t>
            </a:r>
            <a:r>
              <a:rPr lang="es-ES" sz="1800" dirty="0" err="1"/>
              <a:t>binary</a:t>
            </a:r>
            <a:endParaRPr lang="es-ES" sz="18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 err="1"/>
              <a:t>You</a:t>
            </a:r>
            <a:r>
              <a:rPr lang="es-ES" sz="1800" dirty="0"/>
              <a:t> can </a:t>
            </a:r>
            <a:r>
              <a:rPr lang="es-ES" sz="1800" dirty="0" err="1"/>
              <a:t>get</a:t>
            </a:r>
            <a:r>
              <a:rPr lang="es-ES" sz="1800" dirty="0"/>
              <a:t> a Hugo </a:t>
            </a:r>
            <a:r>
              <a:rPr lang="es-ES" sz="1800" dirty="0" err="1"/>
              <a:t>sample</a:t>
            </a:r>
            <a:r>
              <a:rPr lang="es-ES" sz="1800" dirty="0"/>
              <a:t> </a:t>
            </a:r>
            <a:r>
              <a:rPr lang="es-ES" sz="1800" dirty="0" err="1"/>
              <a:t>site</a:t>
            </a:r>
            <a:r>
              <a:rPr lang="es-ES" sz="1800" dirty="0"/>
              <a:t> </a:t>
            </a:r>
            <a:r>
              <a:rPr lang="es-ES" sz="1800" dirty="0">
                <a:hlinkClick r:id="rId3"/>
              </a:rPr>
              <a:t>here</a:t>
            </a:r>
            <a:r>
              <a:rPr lang="es-ES" sz="1800" dirty="0"/>
              <a:t> </a:t>
            </a:r>
            <a:r>
              <a:rPr lang="es-ES" sz="1800" dirty="0" err="1"/>
              <a:t>if</a:t>
            </a:r>
            <a:r>
              <a:rPr lang="es-ES" sz="1800" dirty="0"/>
              <a:t> </a:t>
            </a:r>
            <a:r>
              <a:rPr lang="es-ES" sz="1800" dirty="0" err="1"/>
              <a:t>you</a:t>
            </a:r>
            <a:r>
              <a:rPr lang="es-ES" sz="1800" dirty="0"/>
              <a:t> </a:t>
            </a:r>
            <a:r>
              <a:rPr lang="es-ES" sz="1800" dirty="0" err="1"/>
              <a:t>don’t</a:t>
            </a:r>
            <a:r>
              <a:rPr lang="es-ES" sz="1800" dirty="0"/>
              <a:t> </a:t>
            </a:r>
            <a:r>
              <a:rPr lang="es-ES" sz="1800" dirty="0" err="1"/>
              <a:t>want</a:t>
            </a:r>
            <a:r>
              <a:rPr lang="es-ES" sz="1800" dirty="0"/>
              <a:t> to </a:t>
            </a:r>
            <a:r>
              <a:rPr lang="es-ES" sz="1800" dirty="0" err="1"/>
              <a:t>create</a:t>
            </a:r>
            <a:r>
              <a:rPr lang="es-ES" sz="1800" dirty="0"/>
              <a:t> a new </a:t>
            </a:r>
            <a:r>
              <a:rPr lang="es-ES" sz="1800" dirty="0" err="1"/>
              <a:t>one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5495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Base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image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397000"/>
            <a:ext cx="10962687" cy="4775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FROM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 err="1"/>
              <a:t>Specifies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b="1" dirty="0" err="1"/>
              <a:t>source</a:t>
            </a:r>
            <a:r>
              <a:rPr lang="es-ES" sz="2000" b="1" dirty="0"/>
              <a:t> </a:t>
            </a:r>
            <a:r>
              <a:rPr lang="es-ES" sz="2000" b="1" dirty="0" err="1"/>
              <a:t>image</a:t>
            </a:r>
            <a:r>
              <a:rPr lang="es-ES" sz="2000" dirty="0"/>
              <a:t> to </a:t>
            </a:r>
            <a:r>
              <a:rPr lang="es-ES" sz="2000" dirty="0" err="1"/>
              <a:t>build</a:t>
            </a:r>
            <a:r>
              <a:rPr lang="es-ES" sz="2000" dirty="0"/>
              <a:t> </a:t>
            </a: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Possible</a:t>
            </a:r>
            <a:r>
              <a:rPr lang="es-ES" sz="2000" dirty="0"/>
              <a:t> to </a:t>
            </a:r>
            <a:r>
              <a:rPr lang="es-ES" sz="2000" dirty="0" err="1"/>
              <a:t>specify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empty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 "</a:t>
            </a:r>
            <a:r>
              <a:rPr lang="es-ES" sz="2000" dirty="0" err="1"/>
              <a:t>scratch</a:t>
            </a:r>
            <a:r>
              <a:rPr lang="es-ES" sz="2000" dirty="0"/>
              <a:t>" (</a:t>
            </a:r>
            <a:r>
              <a:rPr lang="es-ES" sz="2000" dirty="0" err="1"/>
              <a:t>useful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containers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single </a:t>
            </a:r>
            <a:r>
              <a:rPr lang="es-ES" sz="2000" dirty="0" err="1"/>
              <a:t>binaries</a:t>
            </a:r>
            <a:r>
              <a:rPr lang="es-ES" sz="2000" dirty="0"/>
              <a:t>).</a:t>
            </a:r>
          </a:p>
          <a:p>
            <a:pPr lvl="1"/>
            <a:r>
              <a:rPr lang="es-ES" sz="2000" dirty="0"/>
              <a:t>Can be </a:t>
            </a:r>
            <a:r>
              <a:rPr lang="es-ES" sz="2000" dirty="0" err="1"/>
              <a:t>used</a:t>
            </a:r>
            <a:r>
              <a:rPr lang="es-ES" sz="2000" dirty="0"/>
              <a:t> </a:t>
            </a:r>
            <a:r>
              <a:rPr lang="es-ES" sz="2000" dirty="0" err="1"/>
              <a:t>multiple</a:t>
            </a:r>
            <a:r>
              <a:rPr lang="es-ES" sz="2000" dirty="0"/>
              <a:t> times in a </a:t>
            </a:r>
            <a:r>
              <a:rPr lang="es-ES" sz="2000" dirty="0" err="1"/>
              <a:t>Dockerfile</a:t>
            </a:r>
            <a:r>
              <a:rPr lang="es-ES" sz="2000" dirty="0"/>
              <a:t> (</a:t>
            </a:r>
            <a:r>
              <a:rPr lang="es-ES" sz="2000" dirty="0" err="1"/>
              <a:t>multi-stage</a:t>
            </a:r>
            <a:r>
              <a:rPr lang="es-ES" sz="2000" dirty="0"/>
              <a:t> </a:t>
            </a:r>
            <a:r>
              <a:rPr lang="es-ES" sz="2000" dirty="0" err="1"/>
              <a:t>build</a:t>
            </a:r>
            <a:r>
              <a:rPr lang="es-ES" sz="2000" dirty="0"/>
              <a:t>)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833AC"/>
                </a:solidFill>
              </a:rPr>
              <a:t>FROM</a:t>
            </a:r>
            <a:r>
              <a:rPr lang="es-ES" sz="2000" b="1" dirty="0"/>
              <a:t> &lt;</a:t>
            </a:r>
            <a:r>
              <a:rPr lang="es-ES" sz="2000" b="1" dirty="0" err="1"/>
              <a:t>image</a:t>
            </a:r>
            <a:r>
              <a:rPr lang="es-ES" sz="2000" b="1" dirty="0"/>
              <a:t>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522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 err="1"/>
              <a:t>Deliverable</a:t>
            </a:r>
            <a:r>
              <a:rPr lang="es-ES" sz="2400" b="1" dirty="0"/>
              <a:t> 3: Hugo/NGINX </a:t>
            </a:r>
            <a:r>
              <a:rPr lang="es-ES" sz="2400" b="1" dirty="0" err="1"/>
              <a:t>Bash</a:t>
            </a:r>
            <a:r>
              <a:rPr lang="es-ES" sz="2400" b="1" dirty="0"/>
              <a:t> </a:t>
            </a:r>
            <a:r>
              <a:rPr lang="es-ES" sz="2400" b="1" dirty="0" err="1"/>
              <a:t>container</a:t>
            </a:r>
            <a:endParaRPr lang="es-ES" sz="2400" b="1" dirty="0"/>
          </a:p>
          <a:p>
            <a:pPr>
              <a:buFont typeface="Arial" panose="020B0604020202020204" pitchFamily="34" charset="0"/>
              <a:buNone/>
            </a:pPr>
            <a:endParaRPr lang="es-ES" sz="2400" dirty="0"/>
          </a:p>
          <a:p>
            <a:pPr lvl="1"/>
            <a:r>
              <a:rPr lang="es-ES" sz="2000" dirty="0" err="1"/>
              <a:t>Modify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“</a:t>
            </a:r>
            <a:r>
              <a:rPr lang="es-ES" sz="2000" dirty="0" err="1"/>
              <a:t>runtime</a:t>
            </a:r>
            <a:r>
              <a:rPr lang="es-ES" sz="2000" dirty="0"/>
              <a:t>” </a:t>
            </a:r>
            <a:r>
              <a:rPr lang="es-ES" sz="2000" dirty="0" err="1"/>
              <a:t>stage</a:t>
            </a:r>
            <a:r>
              <a:rPr lang="es-ES" sz="2000" dirty="0"/>
              <a:t> of ex. 2 so </a:t>
            </a:r>
            <a:r>
              <a:rPr lang="es-ES" sz="2000" dirty="0" err="1"/>
              <a:t>you</a:t>
            </a:r>
            <a:r>
              <a:rPr lang="es-ES" sz="2000" dirty="0"/>
              <a:t> </a:t>
            </a:r>
            <a:r>
              <a:rPr lang="es-ES" sz="2000" dirty="0" err="1"/>
              <a:t>create</a:t>
            </a:r>
            <a:r>
              <a:rPr lang="es-ES" sz="2000" dirty="0"/>
              <a:t> </a:t>
            </a:r>
            <a:r>
              <a:rPr lang="es-ES" sz="2000" dirty="0" err="1"/>
              <a:t>your</a:t>
            </a:r>
            <a:r>
              <a:rPr lang="es-ES" sz="2000" dirty="0"/>
              <a:t> </a:t>
            </a:r>
            <a:r>
              <a:rPr lang="es-ES" sz="2000" dirty="0" err="1"/>
              <a:t>own</a:t>
            </a:r>
            <a:r>
              <a:rPr lang="es-ES" sz="2000" dirty="0"/>
              <a:t> ‘</a:t>
            </a:r>
            <a:r>
              <a:rPr lang="es-ES" sz="2000" dirty="0" err="1"/>
              <a:t>bash</a:t>
            </a:r>
            <a:r>
              <a:rPr lang="es-ES" sz="2000" dirty="0"/>
              <a:t>” NGINX </a:t>
            </a:r>
            <a:r>
              <a:rPr lang="es-ES" sz="2000" dirty="0" err="1"/>
              <a:t>image</a:t>
            </a:r>
            <a:r>
              <a:rPr lang="es-ES" sz="2000" dirty="0"/>
              <a:t> (</a:t>
            </a:r>
            <a:r>
              <a:rPr lang="es-ES" sz="2000" dirty="0" err="1"/>
              <a:t>instead</a:t>
            </a:r>
            <a:r>
              <a:rPr lang="es-ES" sz="2000" dirty="0"/>
              <a:t> of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Bitnami</a:t>
            </a:r>
            <a:r>
              <a:rPr lang="es-ES" sz="2000" dirty="0"/>
              <a:t> </a:t>
            </a:r>
            <a:r>
              <a:rPr lang="es-ES" sz="2000" dirty="0" err="1"/>
              <a:t>one</a:t>
            </a:r>
            <a:r>
              <a:rPr lang="es-ES" sz="2000" dirty="0"/>
              <a:t>) </a:t>
            </a:r>
            <a:r>
              <a:rPr lang="es-ES" sz="2000" dirty="0" err="1"/>
              <a:t>based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‘</a:t>
            </a:r>
            <a:r>
              <a:rPr lang="es-ES" sz="2000" dirty="0" err="1"/>
              <a:t>bitnami</a:t>
            </a:r>
            <a:r>
              <a:rPr lang="es-ES" sz="2000" dirty="0"/>
              <a:t>/</a:t>
            </a:r>
            <a:r>
              <a:rPr lang="es-ES" sz="2000" dirty="0" err="1"/>
              <a:t>minideb</a:t>
            </a:r>
            <a:r>
              <a:rPr lang="es-ES" sz="2000" dirty="0"/>
              <a:t>’.</a:t>
            </a:r>
          </a:p>
          <a:p>
            <a:pPr lvl="1"/>
            <a:r>
              <a:rPr lang="es-ES" sz="2000" dirty="0"/>
              <a:t>Use </a:t>
            </a:r>
            <a:r>
              <a:rPr lang="es-ES" sz="2000" dirty="0" err="1"/>
              <a:t>the</a:t>
            </a:r>
            <a:r>
              <a:rPr lang="es-ES" sz="2000" dirty="0"/>
              <a:t> “</a:t>
            </a:r>
            <a:r>
              <a:rPr lang="es-ES" sz="2000" dirty="0" err="1"/>
              <a:t>bitnami</a:t>
            </a:r>
            <a:r>
              <a:rPr lang="es-ES" sz="2000" dirty="0"/>
              <a:t>” </a:t>
            </a:r>
            <a:r>
              <a:rPr lang="es-ES" sz="2000" dirty="0" err="1"/>
              <a:t>approach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scripts: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postunpack.sh</a:t>
            </a:r>
            <a:endParaRPr lang="es-E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entrypoint.sh</a:t>
            </a:r>
            <a:endParaRPr lang="es-E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setup.sh</a:t>
            </a:r>
            <a:endParaRPr lang="es-E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run.sh</a:t>
            </a:r>
            <a:endParaRPr lang="es-ES" sz="2000" dirty="0"/>
          </a:p>
          <a:p>
            <a:pPr lvl="1"/>
            <a:r>
              <a:rPr lang="es-ES" sz="2000" dirty="0" err="1"/>
              <a:t>Include</a:t>
            </a:r>
            <a:r>
              <a:rPr lang="es-ES" sz="2000" dirty="0"/>
              <a:t> (at </a:t>
            </a:r>
            <a:r>
              <a:rPr lang="es-ES" sz="2000" dirty="0" err="1"/>
              <a:t>least</a:t>
            </a:r>
            <a:r>
              <a:rPr lang="es-ES" sz="2000" dirty="0"/>
              <a:t>)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following</a:t>
            </a:r>
            <a:r>
              <a:rPr lang="es-ES" sz="2000" dirty="0"/>
              <a:t> </a:t>
            </a:r>
            <a:r>
              <a:rPr lang="es-ES" sz="2000" dirty="0" err="1"/>
              <a:t>customizations</a:t>
            </a:r>
            <a:r>
              <a:rPr lang="es-ES" sz="2000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Change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port</a:t>
            </a:r>
            <a:r>
              <a:rPr lang="es-ES" sz="2000" dirty="0"/>
              <a:t> to </a:t>
            </a:r>
            <a:r>
              <a:rPr lang="es-ES" sz="2000" dirty="0" err="1"/>
              <a:t>serve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website</a:t>
            </a:r>
            <a:r>
              <a:rPr lang="es-ES" sz="2000" dirty="0"/>
              <a:t> </a:t>
            </a:r>
            <a:r>
              <a:rPr lang="es-ES" sz="2000" dirty="0" err="1"/>
              <a:t>based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environment</a:t>
            </a:r>
            <a:r>
              <a:rPr lang="es-ES" sz="2000" dirty="0"/>
              <a:t> variable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2000" dirty="0" err="1"/>
              <a:t>Redirect</a:t>
            </a:r>
            <a:r>
              <a:rPr lang="es-ES" sz="2000" dirty="0"/>
              <a:t> </a:t>
            </a:r>
            <a:r>
              <a:rPr lang="es-ES" sz="2000" dirty="0" err="1"/>
              <a:t>logs</a:t>
            </a:r>
            <a:r>
              <a:rPr lang="es-ES" sz="2000" dirty="0"/>
              <a:t> to </a:t>
            </a:r>
            <a:r>
              <a:rPr lang="es-ES" sz="2000" dirty="0" err="1"/>
              <a:t>stdout</a:t>
            </a:r>
            <a:r>
              <a:rPr lang="es-ES" sz="2000" dirty="0"/>
              <a:t>/</a:t>
            </a:r>
            <a:r>
              <a:rPr lang="es-ES" sz="2000" dirty="0" err="1"/>
              <a:t>stderr</a:t>
            </a:r>
            <a:r>
              <a:rPr lang="es-ES" sz="2000" dirty="0"/>
              <a:t> </a:t>
            </a:r>
            <a:r>
              <a:rPr lang="es-ES" sz="2000" dirty="0" err="1"/>
              <a:t>or</a:t>
            </a:r>
            <a:r>
              <a:rPr lang="es-ES" sz="2000" dirty="0"/>
              <a:t> log file (default </a:t>
            </a:r>
            <a:r>
              <a:rPr lang="es-ES" sz="2000" dirty="0" err="1"/>
              <a:t>behaviour</a:t>
            </a:r>
            <a:r>
              <a:rPr lang="es-ES" sz="20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Add a “docker-</a:t>
            </a:r>
            <a:r>
              <a:rPr lang="en-US" sz="2000" dirty="0" err="1"/>
              <a:t>compose.yml</a:t>
            </a:r>
            <a:r>
              <a:rPr lang="en-US" sz="2000" dirty="0"/>
              <a:t>” to orchestrate volumes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87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C1025B-AE50-49CC-8608-31E5BE79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0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Basic </a:t>
            </a:r>
            <a:r>
              <a:rPr lang="es-ES" dirty="0" err="1"/>
              <a:t>metadata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397000"/>
            <a:ext cx="10962687" cy="4775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b="1" dirty="0"/>
              <a:t>LABEL</a:t>
            </a:r>
            <a:r>
              <a:rPr lang="es-ES" sz="2400" dirty="0"/>
              <a:t> </a:t>
            </a:r>
            <a:r>
              <a:rPr lang="es-ES" sz="2400" dirty="0" err="1"/>
              <a:t>instruction</a:t>
            </a:r>
            <a:r>
              <a:rPr lang="es-ES" sz="2400" dirty="0"/>
              <a:t>:</a:t>
            </a:r>
          </a:p>
          <a:p>
            <a:pPr lvl="1"/>
            <a:r>
              <a:rPr lang="es-ES" sz="2000" dirty="0" err="1"/>
              <a:t>Adds</a:t>
            </a:r>
            <a:r>
              <a:rPr lang="es-ES" sz="2000" dirty="0"/>
              <a:t> </a:t>
            </a:r>
            <a:r>
              <a:rPr lang="es-ES" sz="2000" dirty="0" err="1"/>
              <a:t>metadata</a:t>
            </a:r>
            <a:r>
              <a:rPr lang="es-ES" sz="2000" dirty="0"/>
              <a:t> to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image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Labels</a:t>
            </a:r>
            <a:r>
              <a:rPr lang="es-ES" sz="2000" dirty="0"/>
              <a:t> </a:t>
            </a:r>
            <a:r>
              <a:rPr lang="es-ES" sz="2000" dirty="0" err="1"/>
              <a:t>included</a:t>
            </a:r>
            <a:r>
              <a:rPr lang="es-ES" sz="2000" dirty="0"/>
              <a:t> in base </a:t>
            </a:r>
            <a:r>
              <a:rPr lang="es-ES" sz="2000" dirty="0" err="1"/>
              <a:t>images</a:t>
            </a:r>
            <a:r>
              <a:rPr lang="es-ES" sz="2000" dirty="0"/>
              <a:t> are </a:t>
            </a:r>
            <a:r>
              <a:rPr lang="es-ES" sz="2000" dirty="0" err="1"/>
              <a:t>inherited</a:t>
            </a:r>
            <a:r>
              <a:rPr lang="es-ES" sz="2000" dirty="0"/>
              <a:t>.</a:t>
            </a:r>
          </a:p>
          <a:p>
            <a:pPr lvl="1"/>
            <a:r>
              <a:rPr lang="es-ES" sz="2000" dirty="0" err="1"/>
              <a:t>Recommendations</a:t>
            </a:r>
            <a:r>
              <a:rPr lang="es-ES" sz="2000" dirty="0"/>
              <a:t> in </a:t>
            </a: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>
                <a:hlinkClick r:id="rId2"/>
              </a:rPr>
              <a:t>link</a:t>
            </a:r>
            <a:r>
              <a:rPr lang="es-ES" sz="2000" dirty="0"/>
              <a:t>.</a:t>
            </a:r>
          </a:p>
          <a:p>
            <a:pPr lvl="1"/>
            <a:r>
              <a:rPr lang="es-ES" sz="2000" dirty="0"/>
              <a:t>Basic </a:t>
            </a:r>
            <a:r>
              <a:rPr lang="es-ES" sz="2000" dirty="0" err="1"/>
              <a:t>syntax</a:t>
            </a:r>
            <a:r>
              <a:rPr lang="es-ES" sz="2000" dirty="0"/>
              <a:t>: </a:t>
            </a:r>
          </a:p>
          <a:p>
            <a:pPr marL="574675" lvl="2" indent="0">
              <a:buNone/>
            </a:pPr>
            <a:r>
              <a:rPr lang="es-ES" sz="2000" b="1" dirty="0">
                <a:solidFill>
                  <a:srgbClr val="7030A0"/>
                </a:solidFill>
              </a:rPr>
              <a:t>LABEL</a:t>
            </a:r>
            <a:r>
              <a:rPr lang="es-ES" sz="2000" b="1" dirty="0"/>
              <a:t> &lt;</a:t>
            </a:r>
            <a:r>
              <a:rPr lang="es-ES" sz="2000" b="1" dirty="0" err="1"/>
              <a:t>key</a:t>
            </a:r>
            <a:r>
              <a:rPr lang="es-ES" sz="2000" b="1" dirty="0"/>
              <a:t>&gt;=&lt;</a:t>
            </a:r>
            <a:r>
              <a:rPr lang="es-ES" sz="2000" b="1" dirty="0" err="1"/>
              <a:t>value</a:t>
            </a:r>
            <a:r>
              <a:rPr lang="es-ES" sz="2000" b="1" dirty="0"/>
              <a:t>&gt; &lt;</a:t>
            </a:r>
            <a:r>
              <a:rPr lang="es-ES" sz="2000" b="1" dirty="0" err="1"/>
              <a:t>key</a:t>
            </a:r>
            <a:r>
              <a:rPr lang="es-ES" sz="2000" b="1" dirty="0"/>
              <a:t>&gt;=&lt;</a:t>
            </a:r>
            <a:r>
              <a:rPr lang="es-ES" sz="2000" b="1" dirty="0" err="1"/>
              <a:t>value</a:t>
            </a:r>
            <a:r>
              <a:rPr lang="es-ES" sz="2000" b="1" dirty="0"/>
              <a:t>&gt; &lt;</a:t>
            </a:r>
            <a:r>
              <a:rPr lang="es-ES" sz="2000" b="1" dirty="0" err="1"/>
              <a:t>key</a:t>
            </a:r>
            <a:r>
              <a:rPr lang="es-ES" sz="2000" b="1" dirty="0"/>
              <a:t>&gt;=&lt;</a:t>
            </a:r>
            <a:r>
              <a:rPr lang="es-ES" sz="2000" b="1" dirty="0" err="1"/>
              <a:t>value</a:t>
            </a:r>
            <a:r>
              <a:rPr lang="es-ES" sz="2000" b="1" dirty="0"/>
              <a:t>&gt; 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1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Build</a:t>
            </a:r>
            <a:r>
              <a:rPr lang="es-ES" dirty="0"/>
              <a:t> </a:t>
            </a:r>
            <a:r>
              <a:rPr lang="es-ES" dirty="0" err="1"/>
              <a:t>instructions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b="1" dirty="0"/>
              <a:t>COPY</a:t>
            </a:r>
            <a:r>
              <a:rPr lang="es-ES" dirty="0"/>
              <a:t> </a:t>
            </a:r>
            <a:r>
              <a:rPr lang="es-ES" dirty="0" err="1"/>
              <a:t>instruction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Copies new files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directories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system</a:t>
            </a:r>
            <a:r>
              <a:rPr lang="es-ES" dirty="0"/>
              <a:t> and </a:t>
            </a:r>
            <a:r>
              <a:rPr lang="es-ES" dirty="0" err="1"/>
              <a:t>adds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container’s</a:t>
            </a:r>
            <a:r>
              <a:rPr lang="es-ES" dirty="0"/>
              <a:t> </a:t>
            </a:r>
            <a:r>
              <a:rPr lang="es-ES" dirty="0" err="1"/>
              <a:t>filesystem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/>
              <a:t>files </a:t>
            </a:r>
            <a:r>
              <a:rPr lang="es-ES" b="1" dirty="0" err="1"/>
              <a:t>must</a:t>
            </a:r>
            <a:r>
              <a:rPr lang="es-ES" b="1" dirty="0"/>
              <a:t> be in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same</a:t>
            </a:r>
            <a:r>
              <a:rPr lang="es-ES" b="1" dirty="0"/>
              <a:t> </a:t>
            </a:r>
            <a:r>
              <a:rPr lang="es-ES" b="1" dirty="0" err="1"/>
              <a:t>context</a:t>
            </a:r>
            <a:r>
              <a:rPr lang="es-ES" b="1" dirty="0"/>
              <a:t> </a:t>
            </a:r>
            <a:r>
              <a:rPr lang="es-ES" dirty="0"/>
              <a:t>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Dockerfiles</a:t>
            </a:r>
            <a:r>
              <a:rPr lang="es-ES" dirty="0"/>
              <a:t> (i.e. </a:t>
            </a:r>
            <a:r>
              <a:rPr lang="es-ES" dirty="0" err="1"/>
              <a:t>same</a:t>
            </a:r>
            <a:r>
              <a:rPr lang="es-ES" dirty="0"/>
              <a:t> folder).</a:t>
            </a:r>
          </a:p>
          <a:p>
            <a:pPr lvl="1"/>
            <a:r>
              <a:rPr lang="es-ES" dirty="0"/>
              <a:t>Basic </a:t>
            </a:r>
            <a:r>
              <a:rPr lang="es-ES" dirty="0" err="1"/>
              <a:t>syntax</a:t>
            </a:r>
            <a:r>
              <a:rPr lang="es-ES" dirty="0"/>
              <a:t>: </a:t>
            </a:r>
          </a:p>
          <a:p>
            <a:pPr marL="574675" lvl="2" indent="0">
              <a:buNone/>
            </a:pPr>
            <a:r>
              <a:rPr lang="es-ES" sz="1800" b="1" dirty="0">
                <a:solidFill>
                  <a:srgbClr val="7030A0"/>
                </a:solidFill>
              </a:rPr>
              <a:t>COPY</a:t>
            </a:r>
            <a:r>
              <a:rPr lang="es-ES" sz="1800" b="1" dirty="0"/>
              <a:t> [--</a:t>
            </a:r>
            <a:r>
              <a:rPr lang="es-ES" sz="1800" b="1" dirty="0" err="1"/>
              <a:t>chown</a:t>
            </a:r>
            <a:r>
              <a:rPr lang="es-ES" sz="1800" b="1" dirty="0"/>
              <a:t>=&lt;</a:t>
            </a:r>
            <a:r>
              <a:rPr lang="es-ES" sz="1800" b="1" dirty="0" err="1"/>
              <a:t>user</a:t>
            </a:r>
            <a:r>
              <a:rPr lang="es-ES" sz="1800" b="1" dirty="0"/>
              <a:t>&gt;=&lt;</a:t>
            </a:r>
            <a:r>
              <a:rPr lang="es-ES" sz="1800" b="1" dirty="0" err="1"/>
              <a:t>group</a:t>
            </a:r>
            <a:r>
              <a:rPr lang="es-ES" sz="1800" b="1" dirty="0"/>
              <a:t>&gt;] &lt;</a:t>
            </a:r>
            <a:r>
              <a:rPr lang="es-ES" sz="1800" b="1" dirty="0" err="1"/>
              <a:t>src</a:t>
            </a:r>
            <a:r>
              <a:rPr lang="es-ES" sz="1800" b="1" dirty="0"/>
              <a:t>&gt;… &lt;</a:t>
            </a:r>
            <a:r>
              <a:rPr lang="es-ES" sz="1800" b="1" dirty="0" err="1"/>
              <a:t>dest</a:t>
            </a:r>
            <a:r>
              <a:rPr lang="es-ES" sz="1800" b="1" dirty="0"/>
              <a:t>&gt;</a:t>
            </a:r>
          </a:p>
          <a:p>
            <a:pPr>
              <a:buNone/>
            </a:pPr>
            <a:r>
              <a:rPr lang="es-ES" b="1" dirty="0"/>
              <a:t>ADD</a:t>
            </a:r>
            <a:r>
              <a:rPr lang="es-ES" dirty="0"/>
              <a:t> </a:t>
            </a:r>
            <a:r>
              <a:rPr lang="es-ES" dirty="0" err="1"/>
              <a:t>instruction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Similar to COPY </a:t>
            </a:r>
            <a:r>
              <a:rPr lang="es-ES" dirty="0" err="1"/>
              <a:t>instruction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b="1" dirty="0"/>
              <a:t>extra </a:t>
            </a:r>
            <a:r>
              <a:rPr lang="es-ES" b="1" dirty="0" err="1"/>
              <a:t>features</a:t>
            </a:r>
            <a:r>
              <a:rPr lang="es-ES" b="1" dirty="0"/>
              <a:t> </a:t>
            </a:r>
            <a:r>
              <a:rPr lang="es-ES" dirty="0"/>
              <a:t>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URLs</a:t>
            </a:r>
            <a:r>
              <a:rPr lang="es-ES" dirty="0"/>
              <a:t>,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tarballs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Basic </a:t>
            </a:r>
            <a:r>
              <a:rPr lang="es-ES" dirty="0" err="1"/>
              <a:t>syntax</a:t>
            </a:r>
            <a:r>
              <a:rPr lang="es-ES" dirty="0"/>
              <a:t>: </a:t>
            </a:r>
          </a:p>
          <a:p>
            <a:pPr marL="574675" lvl="2" indent="0">
              <a:buNone/>
            </a:pPr>
            <a:r>
              <a:rPr lang="es-ES" sz="1800" b="1" dirty="0">
                <a:solidFill>
                  <a:srgbClr val="7030A0"/>
                </a:solidFill>
              </a:rPr>
              <a:t>ADD</a:t>
            </a:r>
            <a:r>
              <a:rPr lang="es-ES" sz="1800" b="1" dirty="0"/>
              <a:t> [--</a:t>
            </a:r>
            <a:r>
              <a:rPr lang="es-ES" sz="1800" b="1" dirty="0" err="1"/>
              <a:t>chown</a:t>
            </a:r>
            <a:r>
              <a:rPr lang="es-ES" sz="1800" b="1" dirty="0"/>
              <a:t>=&lt;</a:t>
            </a:r>
            <a:r>
              <a:rPr lang="es-ES" sz="1800" b="1" dirty="0" err="1"/>
              <a:t>user</a:t>
            </a:r>
            <a:r>
              <a:rPr lang="es-ES" sz="1800" b="1" dirty="0"/>
              <a:t>&gt;=&lt;</a:t>
            </a:r>
            <a:r>
              <a:rPr lang="es-ES" sz="1800" b="1" dirty="0" err="1"/>
              <a:t>group</a:t>
            </a:r>
            <a:r>
              <a:rPr lang="es-ES" sz="1800" b="1" dirty="0"/>
              <a:t>&gt;] &lt;</a:t>
            </a:r>
            <a:r>
              <a:rPr lang="es-ES" sz="1800" b="1" dirty="0" err="1"/>
              <a:t>src</a:t>
            </a:r>
            <a:r>
              <a:rPr lang="es-ES" sz="1800" b="1" dirty="0"/>
              <a:t>&gt;… &lt;</a:t>
            </a:r>
            <a:r>
              <a:rPr lang="es-ES" sz="1800" b="1" dirty="0" err="1"/>
              <a:t>dest</a:t>
            </a:r>
            <a:r>
              <a:rPr lang="es-ES" sz="1800" b="1" dirty="0"/>
              <a:t>&gt;</a:t>
            </a:r>
            <a:endParaRPr lang="en-US" sz="1800" b="1" dirty="0"/>
          </a:p>
          <a:p>
            <a:pPr>
              <a:buNone/>
            </a:pPr>
            <a:r>
              <a:rPr lang="es-ES" b="1" dirty="0"/>
              <a:t>RUN</a:t>
            </a:r>
            <a:r>
              <a:rPr lang="es-ES" dirty="0"/>
              <a:t> </a:t>
            </a:r>
            <a:r>
              <a:rPr lang="es-ES" dirty="0" err="1"/>
              <a:t>instruction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Executes</a:t>
            </a:r>
            <a:r>
              <a:rPr lang="es-ES" dirty="0"/>
              <a:t> a </a:t>
            </a:r>
            <a:r>
              <a:rPr lang="es-ES" dirty="0" err="1"/>
              <a:t>command</a:t>
            </a:r>
            <a:r>
              <a:rPr lang="es-ES" dirty="0"/>
              <a:t> in a new </a:t>
            </a:r>
            <a:r>
              <a:rPr lang="es-ES" dirty="0" err="1"/>
              <a:t>layer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Basic </a:t>
            </a:r>
            <a:r>
              <a:rPr lang="es-ES" dirty="0" err="1"/>
              <a:t>syntax</a:t>
            </a:r>
            <a:r>
              <a:rPr lang="es-ES" dirty="0"/>
              <a:t>: </a:t>
            </a:r>
          </a:p>
          <a:p>
            <a:pPr marL="574675" lvl="2" indent="0">
              <a:buNone/>
            </a:pPr>
            <a:r>
              <a:rPr lang="es-ES" sz="1800" b="1" dirty="0">
                <a:solidFill>
                  <a:srgbClr val="7030A0"/>
                </a:solidFill>
              </a:rPr>
              <a:t>RUN</a:t>
            </a:r>
            <a:r>
              <a:rPr lang="es-ES" sz="1800" b="1" dirty="0"/>
              <a:t> &lt;</a:t>
            </a:r>
            <a:r>
              <a:rPr lang="es-ES" sz="1800" b="1" dirty="0" err="1"/>
              <a:t>command</a:t>
            </a:r>
            <a:r>
              <a:rPr lang="es-ES" sz="1800" b="1" dirty="0"/>
              <a:t>&gt;</a:t>
            </a:r>
          </a:p>
          <a:p>
            <a:pPr marL="574675" lvl="2" indent="0">
              <a:buNone/>
            </a:pPr>
            <a:r>
              <a:rPr lang="es-ES" sz="1800" b="1" dirty="0">
                <a:solidFill>
                  <a:srgbClr val="7030A0"/>
                </a:solidFill>
              </a:rPr>
              <a:t>RUN</a:t>
            </a:r>
            <a:r>
              <a:rPr lang="es-ES" sz="1800" b="1" dirty="0"/>
              <a:t> [”</a:t>
            </a:r>
            <a:r>
              <a:rPr lang="es-ES" sz="1800" b="1" dirty="0" err="1"/>
              <a:t>executable</a:t>
            </a:r>
            <a:r>
              <a:rPr lang="es-ES" sz="1800" b="1" dirty="0"/>
              <a:t>”, “param1”, “param2”]</a:t>
            </a:r>
          </a:p>
        </p:txBody>
      </p:sp>
    </p:spTree>
    <p:extLst>
      <p:ext uri="{BB962C8B-B14F-4D97-AF65-F5344CB8AC3E}">
        <p14:creationId xmlns:p14="http://schemas.microsoft.com/office/powerpoint/2010/main" val="27140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991D49BEFE3148A8AEFA4022020526" ma:contentTypeVersion="8" ma:contentTypeDescription="Create a new document." ma:contentTypeScope="" ma:versionID="b18ab391800d86833abc9d902a968bb2">
  <xsd:schema xmlns:xsd="http://www.w3.org/2001/XMLSchema" xmlns:xs="http://www.w3.org/2001/XMLSchema" xmlns:p="http://schemas.microsoft.com/office/2006/metadata/properties" xmlns:ns2="1c2c1e0a-48f7-4589-a512-4df84bad9b98" xmlns:ns3="04e3fc18-1c54-424e-b7e6-02b36d9ec7b3" targetNamespace="http://schemas.microsoft.com/office/2006/metadata/properties" ma:root="true" ma:fieldsID="a67b730ee1b6661806ac6637759f7a44" ns2:_="" ns3:_="">
    <xsd:import namespace="1c2c1e0a-48f7-4589-a512-4df84bad9b98"/>
    <xsd:import namespace="04e3fc18-1c54-424e-b7e6-02b36d9ec7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omment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c1e0a-48f7-4589-a512-4df84bad9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" ma:index="12" nillable="true" ma:displayName="Comment" ma:description="Comment" ma:format="Dropdown" ma:internalName="Comment">
      <xsd:simpleType>
        <xsd:restriction base="dms:Text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3fc18-1c54-424e-b7e6-02b36d9ec7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e3fc18-1c54-424e-b7e6-02b36d9ec7b3">
      <UserInfo>
        <DisplayName>Bitnami Engineering Members</DisplayName>
        <AccountId>5</AccountId>
        <AccountType/>
      </UserInfo>
      <UserInfo>
        <DisplayName>Carlos Jimenez Barranco (c)</DisplayName>
        <AccountId>336</AccountId>
        <AccountType/>
      </UserInfo>
      <UserInfo>
        <DisplayName>Francisco Javier Rodriguez Leon (c)</DisplayName>
        <AccountId>357</AccountId>
        <AccountType/>
      </UserInfo>
      <UserInfo>
        <DisplayName>Jesus Huerta Leon</DisplayName>
        <AccountId>370</AccountId>
        <AccountType/>
      </UserInfo>
    </SharedWithUsers>
    <Comment xmlns="1c2c1e0a-48f7-4589-a512-4df84bad9b98" xsi:nil="true"/>
  </documentManagement>
</p:properties>
</file>

<file path=customXml/itemProps1.xml><?xml version="1.0" encoding="utf-8"?>
<ds:datastoreItem xmlns:ds="http://schemas.openxmlformats.org/officeDocument/2006/customXml" ds:itemID="{F3500B18-5CC5-41EA-BBEF-B7966B8AD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2c1e0a-48f7-4589-a512-4df84bad9b98"/>
    <ds:schemaRef ds:uri="04e3fc18-1c54-424e-b7e6-02b36d9ec7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62D938-753B-4578-BD31-41F16CE82C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F18BFA-2987-4989-8F42-B697A9CCF50F}">
  <ds:schemaRefs>
    <ds:schemaRef ds:uri="http://purl.org/dc/terms/"/>
    <ds:schemaRef ds:uri="1c2c1e0a-48f7-4589-a512-4df84bad9b98"/>
    <ds:schemaRef ds:uri="http://purl.org/dc/dcmitype/"/>
    <ds:schemaRef ds:uri="http://schemas.microsoft.com/office/infopath/2007/PartnerControls"/>
    <ds:schemaRef ds:uri="04e3fc18-1c54-424e-b7e6-02b36d9ec7b3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7602</Words>
  <Application>Microsoft Office PowerPoint</Application>
  <PresentationFormat>Personalizado</PresentationFormat>
  <Paragraphs>624</Paragraphs>
  <Slides>71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81" baseType="lpstr">
      <vt:lpstr>Arial</vt:lpstr>
      <vt:lpstr>Camphor Std</vt:lpstr>
      <vt:lpstr>Courier New</vt:lpstr>
      <vt:lpstr>Helvetica</vt:lpstr>
      <vt:lpstr>Helvetica Neue</vt:lpstr>
      <vt:lpstr>Metropolis</vt:lpstr>
      <vt:lpstr>Metropolis Light</vt:lpstr>
      <vt:lpstr>Open Sans</vt:lpstr>
      <vt:lpstr>Verdana</vt:lpstr>
      <vt:lpstr>VMware_white_16x9</vt:lpstr>
      <vt:lpstr>Bootcamp 2020</vt:lpstr>
      <vt:lpstr>Presentación de PowerPoint</vt:lpstr>
      <vt:lpstr>Presentación de PowerPoint</vt:lpstr>
      <vt:lpstr>How to create Docker Images: creating Dockerfile</vt:lpstr>
      <vt:lpstr>The Dockerfile</vt:lpstr>
      <vt:lpstr>Basic Structure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 best practices</vt:lpstr>
      <vt:lpstr>Resources:</vt:lpstr>
      <vt:lpstr>Presentación de PowerPoint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A real example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Dockerfile Best Practices</vt:lpstr>
      <vt:lpstr>A real example</vt:lpstr>
      <vt:lpstr>Dockerfile Best Practices</vt:lpstr>
      <vt:lpstr>Initializing your apps: Bash Containers</vt:lpstr>
      <vt:lpstr>Presentación de PowerPoint</vt:lpstr>
      <vt:lpstr>Bash Containers</vt:lpstr>
      <vt:lpstr>Bash Containers</vt:lpstr>
      <vt:lpstr>Bash Containers</vt:lpstr>
      <vt:lpstr>Bash Containers</vt:lpstr>
      <vt:lpstr>Bash Containers</vt:lpstr>
      <vt:lpstr>Presentación de PowerPoint</vt:lpstr>
      <vt:lpstr>Bash Containers</vt:lpstr>
      <vt:lpstr>Bash Containers</vt:lpstr>
      <vt:lpstr>Bash Containers</vt:lpstr>
      <vt:lpstr>Bash Containers</vt:lpstr>
      <vt:lpstr>Bash Containers</vt:lpstr>
      <vt:lpstr>Bash Containers</vt:lpstr>
      <vt:lpstr>Exercises</vt:lpstr>
      <vt:lpstr>Exercises</vt:lpstr>
      <vt:lpstr>Deliverables</vt:lpstr>
      <vt:lpstr>Deliverables</vt:lpstr>
      <vt:lpstr>Deliverables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2020</dc:title>
  <dc:creator/>
  <cp:lastModifiedBy/>
  <cp:revision>2</cp:revision>
  <dcterms:created xsi:type="dcterms:W3CDTF">2018-01-16T21:43:38Z</dcterms:created>
  <dcterms:modified xsi:type="dcterms:W3CDTF">2020-02-11T10:15:37Z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0x0101001F991D49BEFE3148A8AEFA4022020526</vt:lpwstr>
  </property>
</Properties>
</file>